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9"/>
  </p:notesMasterIdLst>
  <p:sldIdLst>
    <p:sldId id="256" r:id="rId2"/>
    <p:sldId id="257" r:id="rId3"/>
    <p:sldId id="269" r:id="rId4"/>
    <p:sldId id="278" r:id="rId5"/>
    <p:sldId id="271" r:id="rId6"/>
    <p:sldId id="276" r:id="rId7"/>
    <p:sldId id="277" r:id="rId8"/>
  </p:sldIdLst>
  <p:sldSz cx="12192000" cy="6858000"/>
  <p:notesSz cx="4565650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180213"/>
    <a:srgbClr val="23340A"/>
    <a:srgbClr val="320427"/>
    <a:srgbClr val="420634"/>
    <a:srgbClr val="003300"/>
    <a:srgbClr val="135D8F"/>
    <a:srgbClr val="115481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50" autoAdjust="0"/>
    <p:restoredTop sz="86047" autoAdjust="0"/>
  </p:normalViewPr>
  <p:slideViewPr>
    <p:cSldViewPr snapToGrid="0">
      <p:cViewPr varScale="1">
        <p:scale>
          <a:sx n="99" d="100"/>
          <a:sy n="99" d="100"/>
        </p:scale>
        <p:origin x="75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1978448" cy="341064"/>
          </a:xfrm>
          <a:prstGeom prst="rect">
            <a:avLst/>
          </a:prstGeom>
        </p:spPr>
        <p:txBody>
          <a:bodyPr vert="horz" lIns="64932" tIns="32466" rIns="64932" bIns="32466" rtlCol="0"/>
          <a:lstStyle>
            <a:lvl1pPr algn="l">
              <a:defRPr sz="9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2586145" y="0"/>
            <a:ext cx="1978448" cy="341064"/>
          </a:xfrm>
          <a:prstGeom prst="rect">
            <a:avLst/>
          </a:prstGeom>
        </p:spPr>
        <p:txBody>
          <a:bodyPr vert="horz" lIns="64932" tIns="32466" rIns="64932" bIns="32466" rtlCol="0"/>
          <a:lstStyle>
            <a:lvl1pPr algn="r">
              <a:defRPr sz="900"/>
            </a:lvl1pPr>
          </a:lstStyle>
          <a:p>
            <a:fld id="{6ED811DC-500C-45EF-914E-EF3BB886772D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44475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4932" tIns="32466" rIns="64932" bIns="32466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56565" y="3271381"/>
            <a:ext cx="3652520" cy="2676585"/>
          </a:xfrm>
          <a:prstGeom prst="rect">
            <a:avLst/>
          </a:prstGeom>
        </p:spPr>
        <p:txBody>
          <a:bodyPr vert="horz" lIns="64932" tIns="32466" rIns="64932" bIns="32466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612"/>
            <a:ext cx="1978448" cy="341064"/>
          </a:xfrm>
          <a:prstGeom prst="rect">
            <a:avLst/>
          </a:prstGeom>
        </p:spPr>
        <p:txBody>
          <a:bodyPr vert="horz" lIns="64932" tIns="32466" rIns="64932" bIns="32466" rtlCol="0" anchor="b"/>
          <a:lstStyle>
            <a:lvl1pPr algn="l"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2586145" y="6456612"/>
            <a:ext cx="1978448" cy="341064"/>
          </a:xfrm>
          <a:prstGeom prst="rect">
            <a:avLst/>
          </a:prstGeom>
        </p:spPr>
        <p:txBody>
          <a:bodyPr vert="horz" lIns="64932" tIns="32466" rIns="64932" bIns="32466" rtlCol="0" anchor="b"/>
          <a:lstStyle>
            <a:lvl1pPr algn="r">
              <a:defRPr sz="900"/>
            </a:lvl1pPr>
          </a:lstStyle>
          <a:p>
            <a:fld id="{836FD0BF-628E-4F8A-9C46-F5C73685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36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000" dirty="0"/>
              <a:t>A pleasant good afternoon to everyone!</a:t>
            </a:r>
          </a:p>
          <a:p>
            <a:pPr lvl="0"/>
            <a:r>
              <a:rPr lang="en-US" sz="1000" dirty="0"/>
              <a:t>I am Ma. Monica Saludo from PC-SALES GROUP.</a:t>
            </a:r>
          </a:p>
          <a:p>
            <a:r>
              <a:rPr lang="en-US" sz="1000" dirty="0"/>
              <a:t>To present to you our KAIZEN entitled NCV MANAGEMENT SYSTEM or N.M.S.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FD0BF-628E-4F8A-9C46-F5C73685836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453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First, let me define, what is NCV ?</a:t>
            </a:r>
          </a:p>
          <a:p>
            <a:endParaRPr lang="en-US" sz="800" dirty="0" smtClean="0"/>
          </a:p>
          <a:p>
            <a:pPr defTabSz="649315">
              <a:defRPr/>
            </a:pPr>
            <a:r>
              <a:rPr lang="en-US" sz="800" b="1" dirty="0" smtClean="0"/>
              <a:t>NCV or No</a:t>
            </a:r>
            <a:r>
              <a:rPr lang="en-US" sz="800" b="1" baseline="0" dirty="0" smtClean="0"/>
              <a:t> Commercial Value</a:t>
            </a:r>
          </a:p>
          <a:p>
            <a:pPr defTabSz="649315">
              <a:defRPr/>
            </a:pPr>
            <a:r>
              <a:rPr lang="en-US" sz="800" b="0" baseline="0" dirty="0" smtClean="0"/>
              <a:t>is used as pro forma for commercial invoice</a:t>
            </a:r>
          </a:p>
          <a:p>
            <a:pPr defTabSz="649315">
              <a:defRPr/>
            </a:pPr>
            <a:r>
              <a:rPr lang="en-US" sz="800" b="0" baseline="0" dirty="0" smtClean="0"/>
              <a:t>to indicate that the goods to be shipped usually requested by FTEC</a:t>
            </a:r>
          </a:p>
          <a:p>
            <a:pPr defTabSz="649315">
              <a:defRPr/>
            </a:pPr>
            <a:r>
              <a:rPr lang="en-US" sz="800" b="0" baseline="0" dirty="0" smtClean="0"/>
              <a:t>but not as Sales therefore as NCV.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FD0BF-628E-4F8A-9C46-F5C73685836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802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800" dirty="0" smtClean="0"/>
              <a:t>Let me show to you our current process:</a:t>
            </a:r>
          </a:p>
          <a:p>
            <a:endParaRPr lang="en-US" sz="800" dirty="0" smtClean="0"/>
          </a:p>
          <a:p>
            <a:r>
              <a:rPr lang="en-US" sz="800" dirty="0" smtClean="0"/>
              <a:t>1.The</a:t>
            </a:r>
            <a:r>
              <a:rPr lang="en-US" sz="800" baseline="0" dirty="0" smtClean="0"/>
              <a:t> requestor will input NCV shipment thru system and will print out 3 copies of NCV request. </a:t>
            </a:r>
          </a:p>
          <a:p>
            <a:r>
              <a:rPr lang="en-US" sz="800" baseline="0" dirty="0" smtClean="0"/>
              <a:t>( 1 for requestor, 1 for PC and 1 for  Warehouse )</a:t>
            </a:r>
          </a:p>
          <a:p>
            <a:r>
              <a:rPr lang="en-US" sz="800" baseline="0" dirty="0" smtClean="0"/>
              <a:t>2. The 3 copies will be forwarded to section superior for checking and signatory.</a:t>
            </a:r>
          </a:p>
          <a:p>
            <a:r>
              <a:rPr lang="en-US" sz="800" baseline="0" dirty="0" smtClean="0"/>
              <a:t>3.  Then, requestor will forward the NCV requisition form to PC in-charge for review of details and signatory.</a:t>
            </a:r>
          </a:p>
          <a:p>
            <a:r>
              <a:rPr lang="en-US" sz="800" baseline="0" dirty="0" smtClean="0"/>
              <a:t>&lt; PAUSE &gt;</a:t>
            </a:r>
          </a:p>
          <a:p>
            <a:r>
              <a:rPr lang="en-US" sz="800" b="0" baseline="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4. Upon PC’s request of PEZA to WHE in-charge</a:t>
            </a:r>
          </a:p>
          <a:p>
            <a:r>
              <a:rPr lang="en-US" sz="800" baseline="0" dirty="0" smtClean="0"/>
              <a:t>5. The requestor will deliver the actual together with the signed NCV docs to WHE for Packing.</a:t>
            </a:r>
          </a:p>
          <a:p>
            <a:r>
              <a:rPr lang="en-US" sz="800" baseline="0" dirty="0" smtClean="0"/>
              <a:t>6. </a:t>
            </a:r>
            <a:r>
              <a:rPr lang="en-US" sz="800" b="0" baseline="0" dirty="0" smtClean="0"/>
              <a:t>Once finished, WHE staff will forward NCV docs including the declared packing and weight to PC-in charge </a:t>
            </a:r>
          </a:p>
          <a:p>
            <a:r>
              <a:rPr lang="en-US" sz="800" baseline="0" dirty="0" smtClean="0"/>
              <a:t>7. PC in-charge will make and print (2) two copies each for Invoice/DR/ and NCV Packing list for booking request in NEP.</a:t>
            </a:r>
          </a:p>
          <a:p>
            <a:r>
              <a:rPr lang="en-US" sz="800" baseline="0" dirty="0" smtClean="0"/>
              <a:t>8. PC in-charge will forward FTEC NCV Doc to PCWHE-Superior for signatory.</a:t>
            </a:r>
          </a:p>
          <a:p>
            <a:r>
              <a:rPr lang="en-US" sz="800" baseline="0" dirty="0" smtClean="0"/>
              <a:t>9. After signed by the PCWHE-Superior, documents will forward to WHE</a:t>
            </a:r>
            <a:endParaRPr lang="en-US" sz="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FD0BF-628E-4F8A-9C46-F5C73685836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87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FD0BF-628E-4F8A-9C46-F5C73685836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530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700" u="sng" dirty="0" smtClean="0"/>
              <a:t>With</a:t>
            </a:r>
            <a:r>
              <a:rPr lang="en-US" sz="700" u="sng" baseline="0" dirty="0" smtClean="0"/>
              <a:t> our current process, we encountered the following </a:t>
            </a:r>
            <a:r>
              <a:rPr lang="en-US" sz="700" b="1" u="sng" baseline="0" dirty="0" smtClean="0"/>
              <a:t>problems:</a:t>
            </a:r>
            <a:r>
              <a:rPr lang="en-US" sz="700" dirty="0" smtClean="0"/>
              <a:t/>
            </a:r>
            <a:br>
              <a:rPr lang="en-US" sz="700" dirty="0" smtClean="0"/>
            </a:br>
            <a:endParaRPr lang="en-US" sz="700" dirty="0" smtClean="0"/>
          </a:p>
          <a:p>
            <a:r>
              <a:rPr lang="en-US" sz="700" b="1" baseline="0" dirty="0" smtClean="0"/>
              <a:t>First, </a:t>
            </a:r>
            <a:r>
              <a:rPr lang="en-US" sz="700" b="1" baseline="0" dirty="0" err="1" smtClean="0"/>
              <a:t>Muda</a:t>
            </a:r>
            <a:r>
              <a:rPr lang="en-US" sz="700" b="1" baseline="0" dirty="0" smtClean="0"/>
              <a:t> of Motion or Manual Work</a:t>
            </a:r>
          </a:p>
          <a:p>
            <a:r>
              <a:rPr lang="en-US" sz="700" baseline="0" dirty="0" smtClean="0"/>
              <a:t>(And it consumed 1 hour and 10 minutes)</a:t>
            </a:r>
          </a:p>
          <a:p>
            <a:endParaRPr lang="en-US" sz="700" baseline="0" dirty="0" smtClean="0"/>
          </a:p>
          <a:p>
            <a:r>
              <a:rPr lang="en-US" sz="700" b="1" baseline="0" dirty="0" smtClean="0"/>
              <a:t>Second, Paper Consumption</a:t>
            </a:r>
          </a:p>
          <a:p>
            <a:r>
              <a:rPr lang="en-US" sz="700" b="0" baseline="0" dirty="0" smtClean="0"/>
              <a:t>In our current process, average monthly requisition is 40 requests,</a:t>
            </a:r>
          </a:p>
          <a:p>
            <a:r>
              <a:rPr lang="en-US" sz="700" b="0" baseline="0" dirty="0" smtClean="0"/>
              <a:t>Which consumes 320 sheets of paper for PC in-charge,</a:t>
            </a:r>
          </a:p>
          <a:p>
            <a:r>
              <a:rPr lang="en-US" sz="700" b="0" baseline="0" dirty="0" smtClean="0"/>
              <a:t>And 120 sheets of paper for requestor,</a:t>
            </a:r>
          </a:p>
          <a:p>
            <a:r>
              <a:rPr lang="en-US" sz="700" b="0" baseline="0" dirty="0" smtClean="0"/>
              <a:t>With a total consumption of 440 sheets of paper.</a:t>
            </a:r>
          </a:p>
          <a:p>
            <a:endParaRPr lang="en-US" sz="700" b="0" baseline="0" dirty="0" smtClean="0"/>
          </a:p>
          <a:p>
            <a:r>
              <a:rPr lang="en-US" sz="700" b="1" baseline="0" dirty="0" smtClean="0"/>
              <a:t>Lastly </a:t>
            </a:r>
            <a:r>
              <a:rPr lang="en-US" sz="700" b="0" baseline="0" dirty="0" smtClean="0"/>
              <a:t>is the</a:t>
            </a:r>
            <a:r>
              <a:rPr lang="en-US" sz="700" b="1" baseline="0" dirty="0" smtClean="0"/>
              <a:t> Lack of Details in </a:t>
            </a:r>
            <a:r>
              <a:rPr lang="en-US" sz="700" b="1" baseline="0" dirty="0" err="1" smtClean="0"/>
              <a:t>Currrent</a:t>
            </a:r>
            <a:r>
              <a:rPr lang="en-US" sz="700" b="1" baseline="0" dirty="0" smtClean="0"/>
              <a:t> NCV System</a:t>
            </a:r>
          </a:p>
          <a:p>
            <a:r>
              <a:rPr lang="en-US" sz="700" b="0" baseline="0" dirty="0" smtClean="0"/>
              <a:t>Like the shipment date, invoice number and shipping document details.</a:t>
            </a:r>
          </a:p>
          <a:p>
            <a:endParaRPr lang="en-US" sz="700" b="0" baseline="0" dirty="0" smtClean="0"/>
          </a:p>
          <a:p>
            <a:r>
              <a:rPr lang="en-US" sz="700" b="0" u="sng" baseline="0" dirty="0" smtClean="0"/>
              <a:t>So we’ve come up to the following </a:t>
            </a:r>
            <a:r>
              <a:rPr lang="en-US" sz="700" b="1" u="sng" baseline="0" dirty="0" smtClean="0"/>
              <a:t>objectives:</a:t>
            </a:r>
          </a:p>
          <a:p>
            <a:endParaRPr lang="en-US" sz="700" b="1" baseline="0" dirty="0" smtClean="0"/>
          </a:p>
          <a:p>
            <a:r>
              <a:rPr lang="en-US" sz="700" b="1" baseline="0" dirty="0" smtClean="0"/>
              <a:t>First, To eliminate MUDA of Motion </a:t>
            </a:r>
            <a:r>
              <a:rPr lang="en-US" sz="700" b="0" baseline="0" dirty="0" smtClean="0"/>
              <a:t>thru System Approval</a:t>
            </a:r>
          </a:p>
          <a:p>
            <a:r>
              <a:rPr lang="en-US" sz="700" b="0" baseline="0" dirty="0" smtClean="0"/>
              <a:t>That will only consume 30 minutes</a:t>
            </a:r>
          </a:p>
          <a:p>
            <a:endParaRPr lang="en-US" sz="700" b="0" baseline="0" dirty="0" smtClean="0"/>
          </a:p>
          <a:p>
            <a:r>
              <a:rPr lang="en-US" sz="700" b="1" baseline="0" dirty="0" smtClean="0"/>
              <a:t>Second, To reduce paper consumption</a:t>
            </a:r>
          </a:p>
          <a:p>
            <a:r>
              <a:rPr lang="en-US" sz="700" b="0" baseline="0" dirty="0" smtClean="0"/>
              <a:t>Which will only consume 160 sheets of paper for requestors</a:t>
            </a:r>
          </a:p>
          <a:p>
            <a:endParaRPr lang="en-US" sz="700" b="0" baseline="0" dirty="0" smtClean="0"/>
          </a:p>
          <a:p>
            <a:r>
              <a:rPr lang="en-US" sz="700" b="0" baseline="0" dirty="0" smtClean="0"/>
              <a:t>And last but not the least, </a:t>
            </a:r>
            <a:r>
              <a:rPr lang="en-US" sz="700" b="1" baseline="0" dirty="0" smtClean="0"/>
              <a:t>To have centralized NCV System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FD0BF-628E-4F8A-9C46-F5C73685836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87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dirty="0" smtClean="0"/>
              <a:t>For our Kaizen Summary,</a:t>
            </a:r>
          </a:p>
          <a:p>
            <a:endParaRPr lang="en-US" sz="900" dirty="0" smtClean="0"/>
          </a:p>
          <a:p>
            <a:pPr>
              <a:defRPr/>
            </a:pPr>
            <a:r>
              <a:rPr lang="en-US" sz="900" b="1" dirty="0" smtClean="0"/>
              <a:t>First</a:t>
            </a:r>
            <a:r>
              <a:rPr lang="en-US" sz="900" b="1" baseline="0" dirty="0" smtClean="0"/>
              <a:t> objective, </a:t>
            </a:r>
            <a:r>
              <a:rPr lang="en-US" sz="900" b="1" kern="120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Eliminate  MUDA of Motion</a:t>
            </a:r>
            <a:r>
              <a:rPr lang="en-US" sz="900" b="1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 (</a:t>
            </a:r>
            <a:r>
              <a:rPr lang="en-US" sz="900" b="1" kern="120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Manual Work)</a:t>
            </a:r>
          </a:p>
          <a:p>
            <a:pPr>
              <a:defRPr/>
            </a:pPr>
            <a:r>
              <a:rPr lang="en-US" sz="900" b="0" kern="120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our</a:t>
            </a:r>
            <a:r>
              <a:rPr lang="en-US" sz="900" b="0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current process, consumes 1hr &amp; 10 minutes</a:t>
            </a:r>
          </a:p>
          <a:p>
            <a:pPr>
              <a:defRPr/>
            </a:pPr>
            <a:r>
              <a:rPr lang="en-US" sz="900" b="0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for our proposal, will consume only 30 minutes</a:t>
            </a:r>
          </a:p>
          <a:p>
            <a:pPr>
              <a:defRPr/>
            </a:pPr>
            <a:r>
              <a:rPr lang="en-US" sz="900" b="1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RESULT:  SAVE 40 MINUTES !!</a:t>
            </a:r>
          </a:p>
          <a:p>
            <a:pPr>
              <a:defRPr/>
            </a:pPr>
            <a:endParaRPr lang="en-US" sz="900" b="1" kern="1200" baseline="0" dirty="0" smtClean="0">
              <a:ln w="9525"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900" b="1" dirty="0" smtClean="0"/>
              <a:t>Second</a:t>
            </a:r>
            <a:r>
              <a:rPr lang="en-US" sz="900" b="1" baseline="0" dirty="0" smtClean="0"/>
              <a:t> objective, </a:t>
            </a:r>
            <a:r>
              <a:rPr lang="en-US" sz="900" b="1" kern="120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Reduce Paper Consumption</a:t>
            </a:r>
          </a:p>
          <a:p>
            <a:pPr>
              <a:defRPr/>
            </a:pPr>
            <a:r>
              <a:rPr lang="en-US" sz="900" b="0" kern="120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our</a:t>
            </a:r>
            <a:r>
              <a:rPr lang="en-US" sz="900" b="0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current process, consumes 440 sheets of papers</a:t>
            </a:r>
          </a:p>
          <a:p>
            <a:pPr>
              <a:defRPr/>
            </a:pPr>
            <a:r>
              <a:rPr lang="en-US" sz="900" b="0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for our proposal, will consume only 160 papers</a:t>
            </a:r>
          </a:p>
          <a:p>
            <a:pPr>
              <a:defRPr/>
            </a:pPr>
            <a:r>
              <a:rPr lang="en-US" sz="900" b="1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RESULT:  Paperless , which decrease 64%</a:t>
            </a:r>
          </a:p>
          <a:p>
            <a:pPr>
              <a:defRPr/>
            </a:pPr>
            <a:endParaRPr lang="en-US" sz="900" b="1" kern="1200" baseline="0" dirty="0" smtClean="0">
              <a:ln w="9525">
                <a:noFill/>
              </a:ln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defRPr/>
            </a:pPr>
            <a:r>
              <a:rPr lang="en-US" sz="900" b="1" dirty="0" smtClean="0"/>
              <a:t>Third</a:t>
            </a:r>
            <a:r>
              <a:rPr lang="en-US" sz="900" b="1" baseline="0" dirty="0" smtClean="0"/>
              <a:t> objective, </a:t>
            </a:r>
            <a:r>
              <a:rPr lang="en-US" sz="900" b="1" kern="120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have a Centralized NCV System Monitoring</a:t>
            </a:r>
          </a:p>
          <a:p>
            <a:pPr>
              <a:defRPr/>
            </a:pPr>
            <a:r>
              <a:rPr lang="en-US" sz="900" b="0" kern="120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With our</a:t>
            </a:r>
            <a:r>
              <a:rPr lang="en-US" sz="900" b="0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 current process, lack of details and No Status Information</a:t>
            </a:r>
          </a:p>
          <a:p>
            <a:pPr>
              <a:defRPr/>
            </a:pPr>
            <a:r>
              <a:rPr lang="en-US" sz="900" b="0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for our proposal , complete NCV System</a:t>
            </a:r>
          </a:p>
          <a:p>
            <a:pPr>
              <a:defRPr/>
            </a:pPr>
            <a:r>
              <a:rPr lang="en-US" sz="900" b="1" kern="1200" baseline="0" dirty="0" smtClean="0">
                <a:ln w="9525">
                  <a:noFill/>
                </a:ln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RESULT: ACCESSIBLE &amp; RELIABLE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FD0BF-628E-4F8A-9C46-F5C73685836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48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6FD0BF-628E-4F8A-9C46-F5C73685836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130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311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532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3764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2769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113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70547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344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319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201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82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19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73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883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423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0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53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41B5F78-85C9-4CA0-A963-9B317983D477}" type="datetimeFigureOut">
              <a:rPr lang="en-US" smtClean="0"/>
              <a:t>2/9/2021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C10B1D4D-A4E6-4321-9D36-AC4BB26CAB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355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4.wdp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7.wdp"/><Relationship Id="rId3" Type="http://schemas.openxmlformats.org/officeDocument/2006/relationships/image" Target="../media/image8.png"/><Relationship Id="rId7" Type="http://schemas.microsoft.com/office/2007/relationships/hdphoto" Target="../media/hdphoto5.wdp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5" Type="http://schemas.microsoft.com/office/2007/relationships/hdphoto" Target="../media/hdphoto8.wdp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.png"/><Relationship Id="rId18" Type="http://schemas.openxmlformats.org/officeDocument/2006/relationships/image" Target="../media/image25.png"/><Relationship Id="rId26" Type="http://schemas.microsoft.com/office/2007/relationships/hdphoto" Target="../media/hdphoto17.wdp"/><Relationship Id="rId21" Type="http://schemas.openxmlformats.org/officeDocument/2006/relationships/image" Target="../media/image28.png"/><Relationship Id="rId34" Type="http://schemas.openxmlformats.org/officeDocument/2006/relationships/image" Target="../media/image35.png"/><Relationship Id="rId7" Type="http://schemas.microsoft.com/office/2007/relationships/hdphoto" Target="../media/hdphoto10.wdp"/><Relationship Id="rId12" Type="http://schemas.microsoft.com/office/2007/relationships/hdphoto" Target="../media/hdphoto12.wdp"/><Relationship Id="rId17" Type="http://schemas.microsoft.com/office/2007/relationships/hdphoto" Target="../media/hdphoto14.wdp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20" Type="http://schemas.openxmlformats.org/officeDocument/2006/relationships/image" Target="../media/image27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24" Type="http://schemas.microsoft.com/office/2007/relationships/hdphoto" Target="../media/hdphoto16.wdp"/><Relationship Id="rId32" Type="http://schemas.microsoft.com/office/2007/relationships/hdphoto" Target="../media/hdphoto20.wdp"/><Relationship Id="rId37" Type="http://schemas.openxmlformats.org/officeDocument/2006/relationships/image" Target="../media/image38.png"/><Relationship Id="rId5" Type="http://schemas.microsoft.com/office/2007/relationships/hdphoto" Target="../media/hdphoto9.wdp"/><Relationship Id="rId15" Type="http://schemas.openxmlformats.org/officeDocument/2006/relationships/image" Target="../media/image23.png"/><Relationship Id="rId23" Type="http://schemas.openxmlformats.org/officeDocument/2006/relationships/image" Target="../media/image29.png"/><Relationship Id="rId28" Type="http://schemas.microsoft.com/office/2007/relationships/hdphoto" Target="../media/hdphoto18.wdp"/><Relationship Id="rId36" Type="http://schemas.openxmlformats.org/officeDocument/2006/relationships/image" Target="../media/image37.png"/><Relationship Id="rId10" Type="http://schemas.microsoft.com/office/2007/relationships/hdphoto" Target="../media/hdphoto11.wdp"/><Relationship Id="rId19" Type="http://schemas.openxmlformats.org/officeDocument/2006/relationships/image" Target="../media/image26.png"/><Relationship Id="rId31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20.png"/><Relationship Id="rId14" Type="http://schemas.microsoft.com/office/2007/relationships/hdphoto" Target="../media/hdphoto13.wdp"/><Relationship Id="rId22" Type="http://schemas.microsoft.com/office/2007/relationships/hdphoto" Target="../media/hdphoto15.wdp"/><Relationship Id="rId27" Type="http://schemas.openxmlformats.org/officeDocument/2006/relationships/image" Target="../media/image31.png"/><Relationship Id="rId30" Type="http://schemas.microsoft.com/office/2007/relationships/hdphoto" Target="../media/hdphoto19.wdp"/><Relationship Id="rId35" Type="http://schemas.openxmlformats.org/officeDocument/2006/relationships/image" Target="../media/image36.png"/><Relationship Id="rId8" Type="http://schemas.openxmlformats.org/officeDocument/2006/relationships/image" Target="../media/image19.pn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13" Type="http://schemas.openxmlformats.org/officeDocument/2006/relationships/image" Target="../media/image32.png"/><Relationship Id="rId18" Type="http://schemas.openxmlformats.org/officeDocument/2006/relationships/image" Target="../media/image16.png"/><Relationship Id="rId3" Type="http://schemas.openxmlformats.org/officeDocument/2006/relationships/image" Target="../media/image18.png"/><Relationship Id="rId21" Type="http://schemas.openxmlformats.org/officeDocument/2006/relationships/image" Target="../media/image43.png"/><Relationship Id="rId7" Type="http://schemas.openxmlformats.org/officeDocument/2006/relationships/image" Target="../media/image39.png"/><Relationship Id="rId12" Type="http://schemas.openxmlformats.org/officeDocument/2006/relationships/image" Target="../media/image40.png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0.png"/><Relationship Id="rId5" Type="http://schemas.openxmlformats.org/officeDocument/2006/relationships/image" Target="../media/image22.png"/><Relationship Id="rId15" Type="http://schemas.openxmlformats.org/officeDocument/2006/relationships/image" Target="../media/image34.png"/><Relationship Id="rId10" Type="http://schemas.openxmlformats.org/officeDocument/2006/relationships/image" Target="../media/image28.png"/><Relationship Id="rId19" Type="http://schemas.openxmlformats.org/officeDocument/2006/relationships/image" Target="../media/image17.png"/><Relationship Id="rId4" Type="http://schemas.openxmlformats.org/officeDocument/2006/relationships/image" Target="../media/image19.png"/><Relationship Id="rId9" Type="http://schemas.openxmlformats.org/officeDocument/2006/relationships/image" Target="../media/image26.png"/><Relationship Id="rId14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9.png"/><Relationship Id="rId18" Type="http://schemas.microsoft.com/office/2007/relationships/hdphoto" Target="../media/hdphoto22.wdp"/><Relationship Id="rId3" Type="http://schemas.openxmlformats.org/officeDocument/2006/relationships/image" Target="../media/image19.png"/><Relationship Id="rId21" Type="http://schemas.microsoft.com/office/2007/relationships/hdphoto" Target="../media/hdphoto23.wdp"/><Relationship Id="rId7" Type="http://schemas.microsoft.com/office/2007/relationships/hdphoto" Target="../media/hdphoto13.wdp"/><Relationship Id="rId12" Type="http://schemas.microsoft.com/office/2007/relationships/hdphoto" Target="../media/hdphoto17.wdp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30.png"/><Relationship Id="rId5" Type="http://schemas.openxmlformats.org/officeDocument/2006/relationships/image" Target="../media/image18.png"/><Relationship Id="rId15" Type="http://schemas.openxmlformats.org/officeDocument/2006/relationships/image" Target="../media/image44.png"/><Relationship Id="rId10" Type="http://schemas.microsoft.com/office/2007/relationships/hdphoto" Target="../media/hdphoto15.wdp"/><Relationship Id="rId19" Type="http://schemas.openxmlformats.org/officeDocument/2006/relationships/image" Target="../media/image46.png"/><Relationship Id="rId4" Type="http://schemas.microsoft.com/office/2007/relationships/hdphoto" Target="../media/hdphoto10.wdp"/><Relationship Id="rId9" Type="http://schemas.openxmlformats.org/officeDocument/2006/relationships/image" Target="../media/image28.png"/><Relationship Id="rId14" Type="http://schemas.microsoft.com/office/2007/relationships/hdphoto" Target="../media/hdphoto16.wdp"/><Relationship Id="rId22" Type="http://schemas.openxmlformats.org/officeDocument/2006/relationships/image" Target="../media/image4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8.png"/><Relationship Id="rId18" Type="http://schemas.openxmlformats.org/officeDocument/2006/relationships/image" Target="../media/image44.png"/><Relationship Id="rId26" Type="http://schemas.openxmlformats.org/officeDocument/2006/relationships/image" Target="../media/image59.png"/><Relationship Id="rId3" Type="http://schemas.openxmlformats.org/officeDocument/2006/relationships/image" Target="../media/image48.png"/><Relationship Id="rId21" Type="http://schemas.microsoft.com/office/2007/relationships/hdphoto" Target="../media/hdphoto30.wdp"/><Relationship Id="rId7" Type="http://schemas.openxmlformats.org/officeDocument/2006/relationships/image" Target="../media/image50.png"/><Relationship Id="rId12" Type="http://schemas.microsoft.com/office/2007/relationships/hdphoto" Target="../media/hdphoto27.wdp"/><Relationship Id="rId17" Type="http://schemas.microsoft.com/office/2007/relationships/hdphoto" Target="../media/hdphoto29.wdp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5.wdp"/><Relationship Id="rId11" Type="http://schemas.openxmlformats.org/officeDocument/2006/relationships/image" Target="../media/image53.png"/><Relationship Id="rId24" Type="http://schemas.openxmlformats.org/officeDocument/2006/relationships/image" Target="../media/image57.png"/><Relationship Id="rId5" Type="http://schemas.openxmlformats.org/officeDocument/2006/relationships/image" Target="../media/image49.png"/><Relationship Id="rId15" Type="http://schemas.microsoft.com/office/2007/relationships/hdphoto" Target="../media/hdphoto28.wdp"/><Relationship Id="rId23" Type="http://schemas.openxmlformats.org/officeDocument/2006/relationships/image" Target="../media/image42.jpg"/><Relationship Id="rId10" Type="http://schemas.microsoft.com/office/2007/relationships/hdphoto" Target="../media/hdphoto26.wdp"/><Relationship Id="rId19" Type="http://schemas.openxmlformats.org/officeDocument/2006/relationships/image" Target="../media/image43.png"/><Relationship Id="rId4" Type="http://schemas.microsoft.com/office/2007/relationships/hdphoto" Target="../media/hdphoto24.wdp"/><Relationship Id="rId9" Type="http://schemas.openxmlformats.org/officeDocument/2006/relationships/image" Target="../media/image52.png"/><Relationship Id="rId14" Type="http://schemas.openxmlformats.org/officeDocument/2006/relationships/image" Target="../media/image54.png"/><Relationship Id="rId22" Type="http://schemas.openxmlformats.org/officeDocument/2006/relationships/image" Target="../media/image31.png"/><Relationship Id="rId27" Type="http://schemas.microsoft.com/office/2007/relationships/hdphoto" Target="../media/hdphoto31.wdp"/></Relationships>
</file>

<file path=ppt/slides/_rels/slide7.xml.rels><?xml version="1.0" encoding="UTF-8" standalone="yes"?>
<Relationships xmlns="http://schemas.openxmlformats.org/package/2006/relationships"><Relationship Id="rId13" Type="http://schemas.microsoft.com/office/2007/relationships/hdphoto" Target="../media/hdphoto33.wdp"/><Relationship Id="rId18" Type="http://schemas.openxmlformats.org/officeDocument/2006/relationships/image" Target="../media/image67.png"/><Relationship Id="rId26" Type="http://schemas.openxmlformats.org/officeDocument/2006/relationships/image" Target="../media/image71.png"/><Relationship Id="rId3" Type="http://schemas.openxmlformats.org/officeDocument/2006/relationships/image" Target="../media/image8.png"/><Relationship Id="rId21" Type="http://schemas.microsoft.com/office/2007/relationships/hdphoto" Target="../media/hdphoto37.wdp"/><Relationship Id="rId34" Type="http://schemas.openxmlformats.org/officeDocument/2006/relationships/image" Target="../media/image75.png"/><Relationship Id="rId7" Type="http://schemas.microsoft.com/office/2007/relationships/hdphoto" Target="../media/hdphoto2.wdp"/><Relationship Id="rId12" Type="http://schemas.openxmlformats.org/officeDocument/2006/relationships/image" Target="../media/image64.png"/><Relationship Id="rId17" Type="http://schemas.microsoft.com/office/2007/relationships/hdphoto" Target="../media/hdphoto35.wdp"/><Relationship Id="rId25" Type="http://schemas.microsoft.com/office/2007/relationships/hdphoto" Target="../media/hdphoto39.wdp"/><Relationship Id="rId33" Type="http://schemas.microsoft.com/office/2007/relationships/hdphoto" Target="../media/hdphoto43.wdp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6.png"/><Relationship Id="rId20" Type="http://schemas.openxmlformats.org/officeDocument/2006/relationships/image" Target="../media/image68.png"/><Relationship Id="rId29" Type="http://schemas.microsoft.com/office/2007/relationships/hdphoto" Target="../media/hdphoto41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3.png"/><Relationship Id="rId24" Type="http://schemas.openxmlformats.org/officeDocument/2006/relationships/image" Target="../media/image70.png"/><Relationship Id="rId32" Type="http://schemas.openxmlformats.org/officeDocument/2006/relationships/image" Target="../media/image74.png"/><Relationship Id="rId5" Type="http://schemas.openxmlformats.org/officeDocument/2006/relationships/image" Target="../media/image60.png"/><Relationship Id="rId15" Type="http://schemas.microsoft.com/office/2007/relationships/hdphoto" Target="../media/hdphoto34.wdp"/><Relationship Id="rId23" Type="http://schemas.microsoft.com/office/2007/relationships/hdphoto" Target="../media/hdphoto38.wdp"/><Relationship Id="rId28" Type="http://schemas.openxmlformats.org/officeDocument/2006/relationships/image" Target="../media/image72.png"/><Relationship Id="rId10" Type="http://schemas.microsoft.com/office/2007/relationships/hdphoto" Target="../media/hdphoto32.wdp"/><Relationship Id="rId19" Type="http://schemas.microsoft.com/office/2007/relationships/hdphoto" Target="../media/hdphoto36.wdp"/><Relationship Id="rId31" Type="http://schemas.microsoft.com/office/2007/relationships/hdphoto" Target="../media/hdphoto42.wdp"/><Relationship Id="rId4" Type="http://schemas.microsoft.com/office/2007/relationships/hdphoto" Target="../media/hdphoto1.wdp"/><Relationship Id="rId9" Type="http://schemas.openxmlformats.org/officeDocument/2006/relationships/image" Target="../media/image62.png"/><Relationship Id="rId14" Type="http://schemas.openxmlformats.org/officeDocument/2006/relationships/image" Target="../media/image65.png"/><Relationship Id="rId22" Type="http://schemas.openxmlformats.org/officeDocument/2006/relationships/image" Target="../media/image69.png"/><Relationship Id="rId27" Type="http://schemas.microsoft.com/office/2007/relationships/hdphoto" Target="../media/hdphoto40.wdp"/><Relationship Id="rId30" Type="http://schemas.openxmlformats.org/officeDocument/2006/relationships/image" Target="../media/image73.png"/><Relationship Id="rId35" Type="http://schemas.microsoft.com/office/2007/relationships/hdphoto" Target="../media/hdphoto44.wdp"/><Relationship Id="rId8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640227"/>
            <a:ext cx="837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Comic Sans MS" panose="030F0702030302020204" pitchFamily="66" charset="0"/>
              </a:rPr>
              <a:t>Presented by: Ms. Ma. Monica Saludo</a:t>
            </a:r>
            <a:endParaRPr lang="en-US" sz="3200" b="1" dirty="0">
              <a:latin typeface="Comic Sans MS" panose="030F0702030302020204" pitchFamily="66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0" y="772885"/>
            <a:ext cx="7667897" cy="7352214"/>
            <a:chOff x="0" y="772885"/>
            <a:chExt cx="7667897" cy="7352214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772885"/>
              <a:ext cx="7667897" cy="7352214"/>
              <a:chOff x="0" y="772885"/>
              <a:chExt cx="7667897" cy="735221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0" y="772885"/>
                <a:ext cx="7667897" cy="7352214"/>
                <a:chOff x="0" y="772885"/>
                <a:chExt cx="7667897" cy="7352214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7305" b="89673" l="3275" r="98489">
                              <a14:foregroundMark x1="14106" y1="17884" x2="14106" y2="17884"/>
                              <a14:foregroundMark x1="86902" y1="13350" x2="86902" y2="13350"/>
                              <a14:foregroundMark x1="81360" y1="13350" x2="81360" y2="13350"/>
                              <a14:foregroundMark x1="77582" y1="17884" x2="77582" y2="17884"/>
                              <a14:foregroundMark x1="83879" y1="20655" x2="83879" y2="20655"/>
                              <a14:foregroundMark x1="88665" y1="19395" x2="88665" y2="19395"/>
                              <a14:foregroundMark x1="91436" y1="31990" x2="91436" y2="31990"/>
                              <a14:foregroundMark x1="86398" y1="54156" x2="86398" y2="54156"/>
                              <a14:foregroundMark x1="84887" y1="58438" x2="84887" y2="58438"/>
                              <a14:foregroundMark x1="86902" y1="60957" x2="86902" y2="60957"/>
                              <a14:foregroundMark x1="69018" y1="38287" x2="69018" y2="38287"/>
                              <a14:foregroundMark x1="34005" y1="54408" x2="34005" y2="54408"/>
                              <a14:foregroundMark x1="36020" y1="55164" x2="36020" y2="55164"/>
                              <a14:foregroundMark x1="70781" y1="38035" x2="70781" y2="38035"/>
                              <a14:foregroundMark x1="60957" y1="12846" x2="60957" y2="12846"/>
                              <a14:foregroundMark x1="41562" y1="52897" x2="41562" y2="52897"/>
                              <a14:foregroundMark x1="85642" y1="57179" x2="85642" y2="57179"/>
                              <a14:foregroundMark x1="52393" y1="44584" x2="52393" y2="44584"/>
                              <a14:foregroundMark x1="16625" y1="60957" x2="16625" y2="60957"/>
                              <a14:foregroundMark x1="12091" y1="39295" x2="12091" y2="39295"/>
                              <a14:foregroundMark x1="89421" y1="15113" x2="89421" y2="15113"/>
                              <a14:foregroundMark x1="16373" y1="35516" x2="16373" y2="35516"/>
                              <a14:foregroundMark x1="10076" y1="33501" x2="10076" y2="33501"/>
                              <a14:foregroundMark x1="90428" y1="17380" x2="90428" y2="17380"/>
                              <a14:foregroundMark x1="28715" y1="43325" x2="28715" y2="43325"/>
                              <a14:foregroundMark x1="27456" y1="37783" x2="27456" y2="37783"/>
                              <a14:foregroundMark x1="71033" y1="24685" x2="71033" y2="24685"/>
                              <a14:foregroundMark x1="72040" y1="46851" x2="72040" y2="46851"/>
                              <a14:foregroundMark x1="55416" y1="33501" x2="65743" y2="42569"/>
                              <a14:foregroundMark x1="58690" y1="31234" x2="63224" y2="18640"/>
                              <a14:foregroundMark x1="64484" y1="21159" x2="67254" y2="25693"/>
                              <a14:foregroundMark x1="18136" y1="14358" x2="18136" y2="14358"/>
                              <a14:foregroundMark x1="21411" y1="14861" x2="21411" y2="14861"/>
                              <a14:foregroundMark x1="10076" y1="36272" x2="10076" y2="36272"/>
                              <a14:foregroundMark x1="24685" y1="23929" x2="26448" y2="45592"/>
                              <a14:foregroundMark x1="26448" y1="46096" x2="45088" y2="57179"/>
                              <a14:foregroundMark x1="32997" y1="58942" x2="46851" y2="60957"/>
                              <a14:foregroundMark x1="41310" y1="40302" x2="45340" y2="40302"/>
                              <a14:foregroundMark x1="45592" y1="44081" x2="48615" y2="46851"/>
                              <a14:foregroundMark x1="54912" y1="45592" x2="62972" y2="48615"/>
                              <a14:foregroundMark x1="61965" y1="62469" x2="67506" y2="59950"/>
                              <a14:foregroundMark x1="68262" y1="58438" x2="73048" y2="46599"/>
                              <a14:foregroundMark x1="67003" y1="50126" x2="68010" y2="44584"/>
                              <a14:foregroundMark x1="66751" y1="35013" x2="70277" y2="28715"/>
                              <a14:foregroundMark x1="74055" y1="45088" x2="74055" y2="32997"/>
                              <a14:foregroundMark x1="78589" y1="12846" x2="78589" y2="12846"/>
                              <a14:foregroundMark x1="54156" y1="39043" x2="54156" y2="39043"/>
                              <a14:foregroundMark x1="32242" y1="44081" x2="41562" y2="48363"/>
                              <a14:foregroundMark x1="53652" y1="35013" x2="58438" y2="41814"/>
                              <a14:foregroundMark x1="69270" y1="20403" x2="72544" y2="26448"/>
                              <a14:foregroundMark x1="45088" y1="63980" x2="49118" y2="62720"/>
                              <a14:foregroundMark x1="46096" y1="14610" x2="44081" y2="17632"/>
                              <a14:foregroundMark x1="57935" y1="16121" x2="59698" y2="18640"/>
                              <a14:foregroundMark x1="68010" y1="14106" x2="68010" y2="14106"/>
                              <a14:foregroundMark x1="70529" y1="16877" x2="70529" y2="16877"/>
                              <a14:foregroundMark x1="72040" y1="18388" x2="74811" y2="21662"/>
                              <a14:foregroundMark x1="78086" y1="29219" x2="78589" y2="33249"/>
                              <a14:foregroundMark x1="29219" y1="57935" x2="29219" y2="57935"/>
                              <a14:foregroundMark x1="30227" y1="17632" x2="30227" y2="17632"/>
                              <a14:foregroundMark x1="31234" y1="18136" x2="31234" y2="18136"/>
                              <a14:foregroundMark x1="28967" y1="17380" x2="28967" y2="17380"/>
                              <a14:foregroundMark x1="28463" y1="15869" x2="28463" y2="15869"/>
                              <a14:foregroundMark x1="32242" y1="15365" x2="32242" y2="15365"/>
                              <a14:foregroundMark x1="30982" y1="13602" x2="30982" y2="13602"/>
                              <a14:foregroundMark x1="76071" y1="50630" x2="76071" y2="50630"/>
                              <a14:foregroundMark x1="77330" y1="57179" x2="77330" y2="57179"/>
                              <a14:foregroundMark x1="89421" y1="56423" x2="89421" y2="56423"/>
                              <a14:foregroundMark x1="83879" y1="64232" x2="83879" y2="64232"/>
                              <a14:foregroundMark x1="78086" y1="60957" x2="80101" y2="62469"/>
                              <a14:foregroundMark x1="67758" y1="60453" x2="67758" y2="60453"/>
                              <a14:foregroundMark x1="79345" y1="59446" x2="79345" y2="59446"/>
                              <a14:foregroundMark x1="85642" y1="60453" x2="85642" y2="60453"/>
                              <a14:foregroundMark x1="79597" y1="20403" x2="82872" y2="21914"/>
                              <a14:foregroundMark x1="85642" y1="20655" x2="87406" y2="21159"/>
                              <a14:foregroundMark x1="87154" y1="11335" x2="90680" y2="14861"/>
                              <a14:foregroundMark x1="22670" y1="32494" x2="25945" y2="50126"/>
                              <a14:foregroundMark x1="6549" y1="38035" x2="10076" y2="40806"/>
                              <a14:foregroundMark x1="8060" y1="30982" x2="8060" y2="30982"/>
                              <a14:foregroundMark x1="20403" y1="16121" x2="20403" y2="16121"/>
                              <a14:foregroundMark x1="19144" y1="21411" x2="19144" y2="21411"/>
                              <a14:foregroundMark x1="14610" y1="13854" x2="14610" y2="13854"/>
                              <a14:foregroundMark x1="10831" y1="17128" x2="13854" y2="20655"/>
                              <a14:foregroundMark x1="81864" y1="10327" x2="85894" y2="9320"/>
                              <a14:foregroundMark x1="82620" y1="16625" x2="86650" y2="16373"/>
                              <a14:foregroundMark x1="77078" y1="14106" x2="78841" y2="18640"/>
                              <a14:foregroundMark x1="8564" y1="42569" x2="13854" y2="433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772885"/>
                  <a:ext cx="7667897" cy="7352214"/>
                </a:xfrm>
                <a:prstGeom prst="rect">
                  <a:avLst/>
                </a:prstGeom>
              </p:spPr>
            </p:pic>
            <p:grpSp>
              <p:nvGrpSpPr>
                <p:cNvPr id="10" name="Group 9"/>
                <p:cNvGrpSpPr/>
                <p:nvPr/>
              </p:nvGrpSpPr>
              <p:grpSpPr>
                <a:xfrm>
                  <a:off x="5773783" y="1319349"/>
                  <a:ext cx="1254034" cy="1201781"/>
                  <a:chOff x="5773783" y="1319349"/>
                  <a:chExt cx="1254034" cy="1201781"/>
                </a:xfrm>
              </p:grpSpPr>
              <p:sp>
                <p:nvSpPr>
                  <p:cNvPr id="9" name="Oval 8"/>
                  <p:cNvSpPr/>
                  <p:nvPr/>
                </p:nvSpPr>
                <p:spPr>
                  <a:xfrm>
                    <a:off x="5773783" y="1319349"/>
                    <a:ext cx="1254034" cy="120178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B0F0">
                          <a:tint val="66000"/>
                          <a:satMod val="160000"/>
                        </a:srgbClr>
                      </a:gs>
                      <a:gs pos="50000">
                        <a:srgbClr val="00B0F0">
                          <a:tint val="44500"/>
                          <a:satMod val="160000"/>
                        </a:srgbClr>
                      </a:gs>
                      <a:gs pos="100000">
                        <a:srgbClr val="00B0F0">
                          <a:tint val="23500"/>
                          <a:satMod val="160000"/>
                        </a:srgb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4817" y="1583465"/>
                    <a:ext cx="1031966" cy="72466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548420" y="1319349"/>
                <a:ext cx="1383136" cy="1171371"/>
                <a:chOff x="548420" y="1319349"/>
                <a:chExt cx="1383136" cy="1171371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640079" y="1319349"/>
                  <a:ext cx="1267091" cy="1171371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934" b="89404" l="5090" r="9880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717399">
                  <a:off x="548420" y="1477660"/>
                  <a:ext cx="1383136" cy="912452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Oval 15"/>
            <p:cNvSpPr/>
            <p:nvPr/>
          </p:nvSpPr>
          <p:spPr>
            <a:xfrm>
              <a:off x="6244046" y="2918291"/>
              <a:ext cx="1306278" cy="11965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419" y="3187328"/>
              <a:ext cx="1149531" cy="767552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165462" y="2918290"/>
              <a:ext cx="1254034" cy="119650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043" b="89894" l="2000" r="97667">
                          <a14:foregroundMark x1="91000" y1="50000" x2="91000" y2="50000"/>
                          <a14:foregroundMark x1="91667" y1="39894" x2="91667" y2="39894"/>
                          <a14:foregroundMark x1="93333" y1="32447" x2="93333" y2="32447"/>
                          <a14:foregroundMark x1="91667" y1="28723" x2="91667" y2="28723"/>
                          <a14:foregroundMark x1="76667" y1="56915" x2="76667" y2="56915"/>
                          <a14:foregroundMark x1="75667" y1="65957" x2="75667" y2="65957"/>
                          <a14:foregroundMark x1="78667" y1="55851" x2="78667" y2="55851"/>
                          <a14:foregroundMark x1="82333" y1="71277" x2="82333" y2="71277"/>
                          <a14:foregroundMark x1="81000" y1="69149" x2="81000" y2="69149"/>
                          <a14:foregroundMark x1="80000" y1="55851" x2="80000" y2="55851"/>
                          <a14:foregroundMark x1="84333" y1="44149" x2="84333" y2="44149"/>
                          <a14:foregroundMark x1="89333" y1="71809" x2="89333" y2="718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62" y="3161068"/>
              <a:ext cx="1497900" cy="9386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254" y="4463008"/>
              <a:ext cx="1267092" cy="119863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7000" l="9398" r="100000">
                          <a14:foregroundMark x1="20677" y1="86000" x2="20677" y2="86000"/>
                          <a14:foregroundMark x1="16541" y1="84250" x2="16541" y2="84250"/>
                          <a14:foregroundMark x1="10526" y1="76500" x2="12782" y2="87500"/>
                          <a14:foregroundMark x1="22180" y1="74250" x2="19925" y2="79250"/>
                          <a14:foregroundMark x1="15414" y1="76500" x2="15414" y2="76500"/>
                          <a14:foregroundMark x1="90977" y1="72500" x2="94737" y2="84500"/>
                          <a14:foregroundMark x1="27444" y1="81000" x2="27444" y2="81000"/>
                          <a14:foregroundMark x1="81203" y1="79250" x2="81203" y2="79250"/>
                          <a14:foregroundMark x1="87218" y1="71750" x2="87218" y2="71750"/>
                          <a14:foregroundMark x1="97744" y1="91500" x2="97744" y2="91500"/>
                          <a14:foregroundMark x1="95489" y1="93500" x2="95489" y2="93500"/>
                          <a14:foregroundMark x1="32707" y1="82250" x2="32707" y2="82250"/>
                          <a14:foregroundMark x1="28571" y1="85000" x2="28571" y2="85000"/>
                          <a14:foregroundMark x1="34211" y1="77750" x2="34211" y2="77750"/>
                          <a14:foregroundMark x1="27444" y1="77250" x2="27444" y2="77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88" y="4501775"/>
              <a:ext cx="1060799" cy="1325093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165462" y="6215523"/>
            <a:ext cx="8427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BUSINESS ADMIN. – PC SECTION / SALES GROUP</a:t>
            </a:r>
            <a:endParaRPr lang="en-US" sz="28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2858611" y="59489"/>
            <a:ext cx="91795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>
                <a:ln>
                  <a:solidFill>
                    <a:schemeClr val="tx1"/>
                  </a:solidFill>
                </a:ln>
                <a:solidFill>
                  <a:srgbClr val="0000CC"/>
                </a:solidFill>
                <a:latin typeface="Broadway" panose="04040905080B02020502" pitchFamily="82" charset="0"/>
              </a:rPr>
              <a:t>NCV Mana</a:t>
            </a:r>
            <a:r>
              <a:rPr lang="en-US" sz="7200" b="1" dirty="0" smtClean="0">
                <a:ln>
                  <a:solidFill>
                    <a:schemeClr val="tx1"/>
                  </a:solidFill>
                </a:ln>
                <a:solidFill>
                  <a:srgbClr val="0000CC"/>
                </a:solidFill>
                <a:latin typeface="Britannic Bold" panose="020B0903060703020204" pitchFamily="34" charset="0"/>
              </a:rPr>
              <a:t>g</a:t>
            </a:r>
            <a:r>
              <a:rPr lang="en-US" sz="7200" b="1" dirty="0" smtClean="0">
                <a:ln>
                  <a:solidFill>
                    <a:schemeClr val="tx1"/>
                  </a:solidFill>
                </a:ln>
                <a:solidFill>
                  <a:srgbClr val="0000CC"/>
                </a:solidFill>
                <a:latin typeface="Broadway" panose="04040905080B02020502" pitchFamily="82" charset="0"/>
              </a:rPr>
              <a:t>ement</a:t>
            </a:r>
            <a:endParaRPr lang="en-US" sz="7200" dirty="0">
              <a:ln>
                <a:solidFill>
                  <a:schemeClr val="tx1"/>
                </a:solidFill>
              </a:ln>
              <a:solidFill>
                <a:srgbClr val="0000CC"/>
              </a:solidFill>
              <a:latin typeface="Broadway" panose="04040905080B02020502" pitchFamily="8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63542" y="1246305"/>
            <a:ext cx="41937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 smtClean="0">
                <a:ln>
                  <a:solidFill>
                    <a:schemeClr val="tx1"/>
                  </a:solidFill>
                </a:ln>
                <a:solidFill>
                  <a:srgbClr val="0000CC"/>
                </a:solidFill>
                <a:latin typeface="Broadway" panose="04040905080B02020502" pitchFamily="82" charset="0"/>
              </a:rPr>
              <a:t>System</a:t>
            </a:r>
          </a:p>
          <a:p>
            <a:pPr algn="ctr"/>
            <a:r>
              <a:rPr lang="en-US" sz="6000" dirty="0" smtClean="0">
                <a:ln>
                  <a:solidFill>
                    <a:schemeClr val="tx1"/>
                  </a:solidFill>
                </a:ln>
                <a:solidFill>
                  <a:srgbClr val="0000CC"/>
                </a:solidFill>
                <a:latin typeface="Century Gothic" panose="020B0502020202020204" pitchFamily="34" charset="0"/>
              </a:rPr>
              <a:t>(NMS)</a:t>
            </a:r>
            <a:endParaRPr lang="en-US" sz="6000" dirty="0">
              <a:ln>
                <a:solidFill>
                  <a:schemeClr val="tx1"/>
                </a:solidFill>
              </a:ln>
              <a:solidFill>
                <a:srgbClr val="0000CC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9533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6989275" y="2263366"/>
            <a:ext cx="5066923" cy="5926403"/>
            <a:chOff x="0" y="772885"/>
            <a:chExt cx="7667897" cy="7352214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772885"/>
              <a:ext cx="7667897" cy="7352214"/>
              <a:chOff x="0" y="772885"/>
              <a:chExt cx="7667897" cy="735221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0" y="772885"/>
                <a:ext cx="7667897" cy="7352214"/>
                <a:chOff x="0" y="772885"/>
                <a:chExt cx="7667897" cy="7352214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7305" b="89673" l="3275" r="98489">
                              <a14:foregroundMark x1="14106" y1="17884" x2="14106" y2="17884"/>
                              <a14:foregroundMark x1="86902" y1="13350" x2="86902" y2="13350"/>
                              <a14:foregroundMark x1="81360" y1="13350" x2="81360" y2="13350"/>
                              <a14:foregroundMark x1="77582" y1="17884" x2="77582" y2="17884"/>
                              <a14:foregroundMark x1="83879" y1="20655" x2="83879" y2="20655"/>
                              <a14:foregroundMark x1="88665" y1="19395" x2="88665" y2="19395"/>
                              <a14:foregroundMark x1="91436" y1="31990" x2="91436" y2="31990"/>
                              <a14:foregroundMark x1="86398" y1="54156" x2="86398" y2="54156"/>
                              <a14:foregroundMark x1="84887" y1="58438" x2="84887" y2="58438"/>
                              <a14:foregroundMark x1="86902" y1="60957" x2="86902" y2="60957"/>
                              <a14:foregroundMark x1="69018" y1="38287" x2="69018" y2="38287"/>
                              <a14:foregroundMark x1="34005" y1="54408" x2="34005" y2="54408"/>
                              <a14:foregroundMark x1="36020" y1="55164" x2="36020" y2="55164"/>
                              <a14:foregroundMark x1="70781" y1="38035" x2="70781" y2="38035"/>
                              <a14:foregroundMark x1="60957" y1="12846" x2="60957" y2="12846"/>
                              <a14:foregroundMark x1="41562" y1="52897" x2="41562" y2="52897"/>
                              <a14:foregroundMark x1="85642" y1="57179" x2="85642" y2="57179"/>
                              <a14:foregroundMark x1="52393" y1="44584" x2="52393" y2="44584"/>
                              <a14:foregroundMark x1="16625" y1="60957" x2="16625" y2="60957"/>
                              <a14:foregroundMark x1="12091" y1="39295" x2="12091" y2="39295"/>
                              <a14:foregroundMark x1="89421" y1="15113" x2="89421" y2="15113"/>
                              <a14:foregroundMark x1="16373" y1="35516" x2="16373" y2="35516"/>
                              <a14:foregroundMark x1="10076" y1="33501" x2="10076" y2="33501"/>
                              <a14:foregroundMark x1="90428" y1="17380" x2="90428" y2="17380"/>
                              <a14:foregroundMark x1="28715" y1="43325" x2="28715" y2="43325"/>
                              <a14:foregroundMark x1="27456" y1="37783" x2="27456" y2="37783"/>
                              <a14:foregroundMark x1="71033" y1="24685" x2="71033" y2="24685"/>
                              <a14:foregroundMark x1="72040" y1="46851" x2="72040" y2="46851"/>
                              <a14:foregroundMark x1="55416" y1="33501" x2="65743" y2="42569"/>
                              <a14:foregroundMark x1="58690" y1="31234" x2="63224" y2="18640"/>
                              <a14:foregroundMark x1="64484" y1="21159" x2="67254" y2="25693"/>
                              <a14:foregroundMark x1="18136" y1="14358" x2="18136" y2="14358"/>
                              <a14:foregroundMark x1="21411" y1="14861" x2="21411" y2="14861"/>
                              <a14:foregroundMark x1="10076" y1="36272" x2="10076" y2="36272"/>
                              <a14:foregroundMark x1="24685" y1="23929" x2="26448" y2="45592"/>
                              <a14:foregroundMark x1="26448" y1="46096" x2="45088" y2="57179"/>
                              <a14:foregroundMark x1="32997" y1="58942" x2="46851" y2="60957"/>
                              <a14:foregroundMark x1="41310" y1="40302" x2="45340" y2="40302"/>
                              <a14:foregroundMark x1="45592" y1="44081" x2="48615" y2="46851"/>
                              <a14:foregroundMark x1="54912" y1="45592" x2="62972" y2="48615"/>
                              <a14:foregroundMark x1="61965" y1="62469" x2="67506" y2="59950"/>
                              <a14:foregroundMark x1="68262" y1="58438" x2="73048" y2="46599"/>
                              <a14:foregroundMark x1="67003" y1="50126" x2="68010" y2="44584"/>
                              <a14:foregroundMark x1="66751" y1="35013" x2="70277" y2="28715"/>
                              <a14:foregroundMark x1="74055" y1="45088" x2="74055" y2="32997"/>
                              <a14:foregroundMark x1="78589" y1="12846" x2="78589" y2="12846"/>
                              <a14:foregroundMark x1="54156" y1="39043" x2="54156" y2="39043"/>
                              <a14:foregroundMark x1="32242" y1="44081" x2="41562" y2="48363"/>
                              <a14:foregroundMark x1="53652" y1="35013" x2="58438" y2="41814"/>
                              <a14:foregroundMark x1="69270" y1="20403" x2="72544" y2="26448"/>
                              <a14:foregroundMark x1="45088" y1="63980" x2="49118" y2="62720"/>
                              <a14:foregroundMark x1="46096" y1="14610" x2="44081" y2="17632"/>
                              <a14:foregroundMark x1="57935" y1="16121" x2="59698" y2="18640"/>
                              <a14:foregroundMark x1="68010" y1="14106" x2="68010" y2="14106"/>
                              <a14:foregroundMark x1="70529" y1="16877" x2="70529" y2="16877"/>
                              <a14:foregroundMark x1="72040" y1="18388" x2="74811" y2="21662"/>
                              <a14:foregroundMark x1="78086" y1="29219" x2="78589" y2="33249"/>
                              <a14:foregroundMark x1="29219" y1="57935" x2="29219" y2="57935"/>
                              <a14:foregroundMark x1="30227" y1="17632" x2="30227" y2="17632"/>
                              <a14:foregroundMark x1="31234" y1="18136" x2="31234" y2="18136"/>
                              <a14:foregroundMark x1="28967" y1="17380" x2="28967" y2="17380"/>
                              <a14:foregroundMark x1="28463" y1="15869" x2="28463" y2="15869"/>
                              <a14:foregroundMark x1="32242" y1="15365" x2="32242" y2="15365"/>
                              <a14:foregroundMark x1="30982" y1="13602" x2="30982" y2="13602"/>
                              <a14:foregroundMark x1="76071" y1="50630" x2="76071" y2="50630"/>
                              <a14:foregroundMark x1="77330" y1="57179" x2="77330" y2="57179"/>
                              <a14:foregroundMark x1="89421" y1="56423" x2="89421" y2="56423"/>
                              <a14:foregroundMark x1="83879" y1="64232" x2="83879" y2="64232"/>
                              <a14:foregroundMark x1="78086" y1="60957" x2="80101" y2="62469"/>
                              <a14:foregroundMark x1="67758" y1="60453" x2="67758" y2="60453"/>
                              <a14:foregroundMark x1="79345" y1="59446" x2="79345" y2="59446"/>
                              <a14:foregroundMark x1="85642" y1="60453" x2="85642" y2="60453"/>
                              <a14:foregroundMark x1="79597" y1="20403" x2="82872" y2="21914"/>
                              <a14:foregroundMark x1="85642" y1="20655" x2="87406" y2="21159"/>
                              <a14:foregroundMark x1="87154" y1="11335" x2="90680" y2="14861"/>
                              <a14:foregroundMark x1="22670" y1="32494" x2="25945" y2="50126"/>
                              <a14:foregroundMark x1="6549" y1="38035" x2="10076" y2="40806"/>
                              <a14:foregroundMark x1="8060" y1="30982" x2="8060" y2="30982"/>
                              <a14:foregroundMark x1="20403" y1="16121" x2="20403" y2="16121"/>
                              <a14:foregroundMark x1="19144" y1="21411" x2="19144" y2="21411"/>
                              <a14:foregroundMark x1="14610" y1="13854" x2="14610" y2="13854"/>
                              <a14:foregroundMark x1="10831" y1="17128" x2="13854" y2="20655"/>
                              <a14:foregroundMark x1="81864" y1="10327" x2="85894" y2="9320"/>
                              <a14:foregroundMark x1="82620" y1="16625" x2="86650" y2="16373"/>
                              <a14:foregroundMark x1="77078" y1="14106" x2="78841" y2="18640"/>
                              <a14:foregroundMark x1="8564" y1="42569" x2="13854" y2="433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772885"/>
                  <a:ext cx="7667897" cy="7352214"/>
                </a:xfrm>
                <a:prstGeom prst="rect">
                  <a:avLst/>
                </a:prstGeom>
              </p:spPr>
            </p:pic>
            <p:grpSp>
              <p:nvGrpSpPr>
                <p:cNvPr id="10" name="Group 9"/>
                <p:cNvGrpSpPr/>
                <p:nvPr/>
              </p:nvGrpSpPr>
              <p:grpSpPr>
                <a:xfrm>
                  <a:off x="5773783" y="1319349"/>
                  <a:ext cx="1254034" cy="1201781"/>
                  <a:chOff x="5773783" y="1319349"/>
                  <a:chExt cx="1254034" cy="1201781"/>
                </a:xfrm>
              </p:grpSpPr>
              <p:sp>
                <p:nvSpPr>
                  <p:cNvPr id="9" name="Oval 8"/>
                  <p:cNvSpPr/>
                  <p:nvPr/>
                </p:nvSpPr>
                <p:spPr>
                  <a:xfrm>
                    <a:off x="5773783" y="1319349"/>
                    <a:ext cx="1254034" cy="120178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B0F0">
                          <a:tint val="66000"/>
                          <a:satMod val="160000"/>
                        </a:srgbClr>
                      </a:gs>
                      <a:gs pos="50000">
                        <a:srgbClr val="00B0F0">
                          <a:tint val="44500"/>
                          <a:satMod val="160000"/>
                        </a:srgbClr>
                      </a:gs>
                      <a:gs pos="100000">
                        <a:srgbClr val="00B0F0">
                          <a:tint val="23500"/>
                          <a:satMod val="160000"/>
                        </a:srgb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4817" y="1583465"/>
                    <a:ext cx="1031966" cy="72466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548420" y="1319349"/>
                <a:ext cx="1383136" cy="1171371"/>
                <a:chOff x="548420" y="1319349"/>
                <a:chExt cx="1383136" cy="1171371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640079" y="1319349"/>
                  <a:ext cx="1267091" cy="1171371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934" b="89404" l="5090" r="9880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717399">
                  <a:off x="548420" y="1477660"/>
                  <a:ext cx="1383136" cy="912452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Oval 15"/>
            <p:cNvSpPr/>
            <p:nvPr/>
          </p:nvSpPr>
          <p:spPr>
            <a:xfrm>
              <a:off x="6244046" y="2918291"/>
              <a:ext cx="1306278" cy="11965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419" y="3187328"/>
              <a:ext cx="1149531" cy="767552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165462" y="2918290"/>
              <a:ext cx="1254034" cy="119650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043" b="89894" l="2000" r="97667">
                          <a14:foregroundMark x1="91000" y1="50000" x2="91000" y2="50000"/>
                          <a14:foregroundMark x1="91667" y1="39894" x2="91667" y2="39894"/>
                          <a14:foregroundMark x1="93333" y1="32447" x2="93333" y2="32447"/>
                          <a14:foregroundMark x1="91667" y1="28723" x2="91667" y2="28723"/>
                          <a14:foregroundMark x1="76667" y1="56915" x2="76667" y2="56915"/>
                          <a14:foregroundMark x1="75667" y1="65957" x2="75667" y2="65957"/>
                          <a14:foregroundMark x1="78667" y1="55851" x2="78667" y2="55851"/>
                          <a14:foregroundMark x1="82333" y1="71277" x2="82333" y2="71277"/>
                          <a14:foregroundMark x1="81000" y1="69149" x2="81000" y2="69149"/>
                          <a14:foregroundMark x1="80000" y1="55851" x2="80000" y2="55851"/>
                          <a14:foregroundMark x1="84333" y1="44149" x2="84333" y2="44149"/>
                          <a14:foregroundMark x1="89333" y1="71809" x2="89333" y2="718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62" y="3161068"/>
              <a:ext cx="1497900" cy="9386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254" y="4463008"/>
              <a:ext cx="1267092" cy="119863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7000" l="9398" r="100000">
                          <a14:foregroundMark x1="20677" y1="86000" x2="20677" y2="86000"/>
                          <a14:foregroundMark x1="16541" y1="84250" x2="16541" y2="84250"/>
                          <a14:foregroundMark x1="10526" y1="76500" x2="12782" y2="87500"/>
                          <a14:foregroundMark x1="22180" y1="74250" x2="19925" y2="79250"/>
                          <a14:foregroundMark x1="15414" y1="76500" x2="15414" y2="76500"/>
                          <a14:foregroundMark x1="90977" y1="72500" x2="94737" y2="84500"/>
                          <a14:foregroundMark x1="27444" y1="81000" x2="27444" y2="81000"/>
                          <a14:foregroundMark x1="81203" y1="79250" x2="81203" y2="79250"/>
                          <a14:foregroundMark x1="87218" y1="71750" x2="87218" y2="71750"/>
                          <a14:foregroundMark x1="97744" y1="91500" x2="97744" y2="91500"/>
                          <a14:foregroundMark x1="95489" y1="93500" x2="95489" y2="93500"/>
                          <a14:foregroundMark x1="32707" y1="82250" x2="32707" y2="82250"/>
                          <a14:foregroundMark x1="28571" y1="85000" x2="28571" y2="85000"/>
                          <a14:foregroundMark x1="34211" y1="77750" x2="34211" y2="77750"/>
                          <a14:foregroundMark x1="27444" y1="77250" x2="27444" y2="77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88" y="4501775"/>
              <a:ext cx="1060799" cy="1325093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/>
        </p:nvSpPr>
        <p:spPr>
          <a:xfrm>
            <a:off x="722706" y="247477"/>
            <a:ext cx="6096000" cy="129266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b="1" dirty="0">
                <a:ln>
                  <a:gradFill>
                    <a:gsLst>
                      <a:gs pos="0">
                        <a:srgbClr val="5E9EFF"/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5400000" scaled="0"/>
                  </a:gradFill>
                </a:ln>
                <a:solidFill>
                  <a:schemeClr val="bg1"/>
                </a:solidFill>
                <a:latin typeface="+mj-lt"/>
              </a:rPr>
              <a:t>What is NCV ?</a:t>
            </a:r>
          </a:p>
          <a:p>
            <a:pPr algn="ctr"/>
            <a:r>
              <a:rPr lang="en-US" b="1" i="1" dirty="0">
                <a:ln>
                  <a:gradFill>
                    <a:gsLst>
                      <a:gs pos="0">
                        <a:srgbClr val="5E9EFF"/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5400000" scaled="0"/>
                  </a:gradFill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(</a:t>
            </a:r>
            <a:r>
              <a:rPr lang="en-US" sz="2400" b="1" i="1" dirty="0">
                <a:ln>
                  <a:gradFill>
                    <a:gsLst>
                      <a:gs pos="0">
                        <a:srgbClr val="5E9EFF"/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5400000" scaled="0"/>
                  </a:gradFill>
                </a:ln>
                <a:solidFill>
                  <a:schemeClr val="bg1"/>
                </a:solidFill>
                <a:latin typeface="+mj-lt"/>
                <a:cs typeface="Arial" pitchFamily="34" charset="0"/>
              </a:rPr>
              <a:t>No Commercial Value</a:t>
            </a:r>
            <a:r>
              <a:rPr lang="en-US" b="1" i="1" dirty="0">
                <a:ln>
                  <a:gradFill>
                    <a:gsLst>
                      <a:gs pos="0">
                        <a:srgbClr val="5E9EFF"/>
                      </a:gs>
                      <a:gs pos="39999">
                        <a:srgbClr val="85C2FF"/>
                      </a:gs>
                      <a:gs pos="70000">
                        <a:srgbClr val="C4D6EB"/>
                      </a:gs>
                      <a:gs pos="100000">
                        <a:srgbClr val="FFEBFA"/>
                      </a:gs>
                    </a:gsLst>
                    <a:lin ang="5400000" scaled="0"/>
                  </a:gradFill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Rectangle 2"/>
          <p:cNvSpPr/>
          <p:nvPr/>
        </p:nvSpPr>
        <p:spPr>
          <a:xfrm>
            <a:off x="338733" y="1986069"/>
            <a:ext cx="6483228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500" dirty="0">
                <a:solidFill>
                  <a:schemeClr val="bg1"/>
                </a:solidFill>
                <a:latin typeface="+mj-lt"/>
                <a:cs typeface="Andalus" panose="02020603050405020304" pitchFamily="18" charset="-78"/>
              </a:rPr>
              <a:t>Used as pro forma for commercial invoice to indicate that the goods to be shipped, usually requested by FTEC but not as Sales therefore as </a:t>
            </a:r>
            <a:r>
              <a:rPr lang="en-US" sz="3500" dirty="0" smtClean="0">
                <a:solidFill>
                  <a:schemeClr val="bg1"/>
                </a:solidFill>
                <a:latin typeface="+mj-lt"/>
                <a:cs typeface="Andalus" panose="02020603050405020304" pitchFamily="18" charset="-78"/>
              </a:rPr>
              <a:t>NCV. </a:t>
            </a:r>
            <a:endParaRPr lang="en-US" sz="3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Times New Roman" pitchFamily="18" charset="0"/>
            </a:endParaRPr>
          </a:p>
        </p:txBody>
      </p:sp>
      <p:pic>
        <p:nvPicPr>
          <p:cNvPr id="20" name="NCV logo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26" y="1677910"/>
            <a:ext cx="855692" cy="88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2637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walk PC R w/ fldr"/>
          <p:cNvGrpSpPr/>
          <p:nvPr/>
        </p:nvGrpSpPr>
        <p:grpSpPr>
          <a:xfrm>
            <a:off x="1520108" y="975763"/>
            <a:ext cx="1374689" cy="1912370"/>
            <a:chOff x="2486668" y="3411459"/>
            <a:chExt cx="1449755" cy="1972040"/>
          </a:xfrm>
        </p:grpSpPr>
        <p:pic>
          <p:nvPicPr>
            <p:cNvPr id="94" name="folder_yellow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95" name="PC Walk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82" b="97009" l="9302" r="89302">
                          <a14:foregroundMark x1="46047" y1="11111" x2="46047" y2="11111"/>
                        </a14:backgroundRemoval>
                      </a14:imgEffect>
                      <a14:imgEffect>
                        <a14:artisticPlasticWrap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grpSp>
        <p:nvGrpSpPr>
          <p:cNvPr id="90" name="walk PC L w/ fldr"/>
          <p:cNvGrpSpPr/>
          <p:nvPr/>
        </p:nvGrpSpPr>
        <p:grpSpPr>
          <a:xfrm flipH="1">
            <a:off x="4715138" y="1125415"/>
            <a:ext cx="1379541" cy="1912370"/>
            <a:chOff x="2486668" y="3411459"/>
            <a:chExt cx="1449755" cy="1972040"/>
          </a:xfrm>
        </p:grpSpPr>
        <p:pic>
          <p:nvPicPr>
            <p:cNvPr id="91" name="folder_yellow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92" name="PC Walk"/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82" b="97009" l="9302" r="89302">
                          <a14:foregroundMark x1="46047" y1="11111" x2="46047" y2="11111"/>
                        </a14:backgroundRemoval>
                      </a14:imgEffect>
                      <a14:imgEffect>
                        <a14:artisticPlasticWrap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sp>
        <p:nvSpPr>
          <p:cNvPr id="17" name="Rectangle 16"/>
          <p:cNvSpPr/>
          <p:nvPr/>
        </p:nvSpPr>
        <p:spPr>
          <a:xfrm>
            <a:off x="273903" y="3324358"/>
            <a:ext cx="11659277" cy="198046"/>
          </a:xfrm>
          <a:prstGeom prst="rect">
            <a:avLst/>
          </a:prstGeom>
          <a:pattFill prst="horzBrick">
            <a:fgClr>
              <a:schemeClr val="bg2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C IC"/>
          <p:cNvPicPr>
            <a:picLocks noChangeAspect="1"/>
          </p:cNvPicPr>
          <p:nvPr/>
        </p:nvPicPr>
        <p:blipFill rotWithShape="1"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15" b="92953" l="35139" r="64358">
                        <a14:foregroundMark x1="50252" y1="13926" x2="50252" y2="1392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5495" r="36395" b="5498"/>
          <a:stretch/>
        </p:blipFill>
        <p:spPr>
          <a:xfrm>
            <a:off x="4933683" y="1145899"/>
            <a:ext cx="921824" cy="1905523"/>
          </a:xfrm>
          <a:prstGeom prst="rect">
            <a:avLst/>
          </a:prstGeom>
        </p:spPr>
      </p:pic>
      <p:pic>
        <p:nvPicPr>
          <p:cNvPr id="3" name="Whe IC Red"/>
          <p:cNvPicPr>
            <a:picLocks noChangeAspect="1"/>
          </p:cNvPicPr>
          <p:nvPr/>
        </p:nvPicPr>
        <p:blipFill rotWithShape="1">
          <a:blip r:embed="rId8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215" b="92953" l="35139" r="64358">
                        <a14:foregroundMark x1="50252" y1="13926" x2="50252" y2="13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5495" r="36395" b="5498"/>
          <a:stretch/>
        </p:blipFill>
        <p:spPr>
          <a:xfrm>
            <a:off x="9962076" y="4306840"/>
            <a:ext cx="921824" cy="1905523"/>
          </a:xfrm>
          <a:prstGeom prst="rect">
            <a:avLst/>
          </a:prstGeom>
        </p:spPr>
      </p:pic>
      <p:grpSp>
        <p:nvGrpSpPr>
          <p:cNvPr id="79" name="whe_chk_grp"/>
          <p:cNvGrpSpPr/>
          <p:nvPr/>
        </p:nvGrpSpPr>
        <p:grpSpPr>
          <a:xfrm>
            <a:off x="9617109" y="4297598"/>
            <a:ext cx="1230079" cy="2068579"/>
            <a:chOff x="9617109" y="4297598"/>
            <a:chExt cx="1230079" cy="2068579"/>
          </a:xfrm>
        </p:grpSpPr>
        <p:pic>
          <p:nvPicPr>
            <p:cNvPr id="77" name="Paper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68227" l="0" r="100000">
                          <a14:foregroundMark x1="26172" y1="2341" x2="4980" y2="46377"/>
                          <a14:foregroundMark x1="5176" y1="46934" x2="64453" y2="67224"/>
                          <a14:foregroundMark x1="25977" y1="2787" x2="98438" y2="24526"/>
                          <a14:foregroundMark x1="98926" y1="25195" x2="89355" y2="57191"/>
                          <a14:foregroundMark x1="89355" y1="57414" x2="82227" y2="62765"/>
                          <a14:foregroundMark x1="82227" y1="63099" x2="73535" y2="67559"/>
                          <a14:foregroundMark x1="73633" y1="67336" x2="68945" y2="67670"/>
                          <a14:foregroundMark x1="63965" y1="67001" x2="70996" y2="67559"/>
                          <a14:foregroundMark x1="26953" y1="3233" x2="71973" y2="65775"/>
                          <a14:foregroundMark x1="80859" y1="19398" x2="79883" y2="60758"/>
                          <a14:foregroundMark x1="53711" y1="10479" x2="53711" y2="10479"/>
                          <a14:foregroundMark x1="51855" y1="9810" x2="55859" y2="10591"/>
                          <a14:backgroundMark x1="33789" y1="3344" x2="55566" y2="9588"/>
                          <a14:backgroundMark x1="18066" y1="16499" x2="1270" y2="52397"/>
                          <a14:backgroundMark x1="3613" y1="47826" x2="50879" y2="64326"/>
                          <a14:backgroundMark x1="95605" y1="41249" x2="82227" y2="82163"/>
                          <a14:backgroundMark x1="77441" y1="67001" x2="92773" y2="56187"/>
                          <a14:backgroundMark x1="44336" y1="61761" x2="72754" y2="70346"/>
                          <a14:backgroundMark x1="98000" y1="65161" x2="98000" y2="65161"/>
                          <a14:backgroundMark x1="96667" y1="16774" x2="66000" y2="0"/>
                          <a14:backgroundMark x1="98000" y1="16129" x2="98667" y2="0"/>
                          <a14:backgroundMark x1="2000" y1="52903" x2="27333" y2="1935"/>
                          <a14:backgroundMark x1="667" y1="51613" x2="667" y2="645"/>
                          <a14:backgroundMark x1="22000" y1="9032" x2="4667" y2="0"/>
                          <a14:backgroundMark x1="4000" y1="51613" x2="10000" y2="1935"/>
                          <a14:backgroundMark x1="18667" y1="7742" x2="16000" y2="25161"/>
                          <a14:backgroundMark x1="16000" y1="12903" x2="22000" y2="10323"/>
                          <a14:backgroundMark x1="22000" y1="10323" x2="22000" y2="10968"/>
                          <a14:backgroundMark x1="94000" y1="21290" x2="24667" y2="645"/>
                          <a14:backgroundMark x1="84000" y1="17419" x2="86000" y2="10323"/>
                          <a14:backgroundMark x1="18667" y1="15484" x2="27333" y2="1290"/>
                          <a14:backgroundMark x1="14000" y1="8387" x2="18000" y2="645"/>
                          <a14:backgroundMark x1="16667" y1="8387" x2="25333" y2="0"/>
                          <a14:backgroundMark x1="93333" y1="9677" x2="99333" y2="23871"/>
                          <a14:backgroundMark x1="88000" y1="18710" x2="99333" y2="23871"/>
                          <a14:backgroundMark x1="96667" y1="47742" x2="96000" y2="75484"/>
                          <a14:backgroundMark x1="94000" y1="48387" x2="92667" y2="76129"/>
                          <a14:backgroundMark x1="92667" y1="56129" x2="99333" y2="53548"/>
                          <a14:backgroundMark x1="92000" y1="57419" x2="99333" y2="20000"/>
                          <a14:backgroundMark x1="98000" y1="52258" x2="99333" y2="21290"/>
                          <a14:backgroundMark x1="93333" y1="58710" x2="72000" y2="74194"/>
                          <a14:backgroundMark x1="92000" y1="62581" x2="65333" y2="703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" t="1193" r="-912" b="30184"/>
            <a:stretch/>
          </p:blipFill>
          <p:spPr>
            <a:xfrm rot="15426917" flipV="1">
              <a:off x="9510715" y="4625552"/>
              <a:ext cx="771648" cy="415195"/>
            </a:xfrm>
            <a:prstGeom prst="rect">
              <a:avLst/>
            </a:prstGeom>
          </p:spPr>
        </p:pic>
        <p:pic>
          <p:nvPicPr>
            <p:cNvPr id="76" name="Whe_Chk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89700" l="9722" r="89815">
                          <a14:foregroundMark x1="43981" y1="11588" x2="43981" y2="11588"/>
                          <a14:backgroundMark x1="57870" y1="40773" x2="56019" y2="28326"/>
                        </a14:backgroundRemoval>
                      </a14:imgEffect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6" t="2531" r="22217" b="9653"/>
            <a:stretch/>
          </p:blipFill>
          <p:spPr>
            <a:xfrm flipH="1">
              <a:off x="9617109" y="4297598"/>
              <a:ext cx="1230079" cy="2068579"/>
            </a:xfrm>
            <a:prstGeom prst="rect">
              <a:avLst/>
            </a:prstGeom>
          </p:spPr>
        </p:pic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74" b="92925" l="3782" r="96639">
                        <a14:foregroundMark x1="13025" y1="49057" x2="13025" y2="49057"/>
                        <a14:foregroundMark x1="29832" y1="30660" x2="29832" y2="30660"/>
                        <a14:foregroundMark x1="29832" y1="42453" x2="29832" y2="42453"/>
                        <a14:foregroundMark x1="68487" y1="36321" x2="68487" y2="36321"/>
                        <a14:foregroundMark x1="68487" y1="14151" x2="68487" y2="14151"/>
                        <a14:backgroundMark x1="68067" y1="14623" x2="71008" y2="17453"/>
                        <a14:backgroundMark x1="65966" y1="12736" x2="65966" y2="12736"/>
                        <a14:backgroundMark x1="65966" y1="12736" x2="65966" y2="12736"/>
                        <a14:backgroundMark x1="61765" y1="11321" x2="73529" y2="11792"/>
                        <a14:backgroundMark x1="58403" y1="25943" x2="78151" y2="25472"/>
                        <a14:backgroundMark x1="57563" y1="26887" x2="81933" y2="43868"/>
                        <a14:backgroundMark x1="48319" y1="44811" x2="76891" y2="40566"/>
                        <a14:backgroundMark x1="65966" y1="36321" x2="70588" y2="36792"/>
                        <a14:backgroundMark x1="65966" y1="15566" x2="70588" y2="12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82"/>
          <a:stretch/>
        </p:blipFill>
        <p:spPr>
          <a:xfrm>
            <a:off x="93691" y="4749799"/>
            <a:ext cx="2697770" cy="1774353"/>
          </a:xfrm>
          <a:prstGeom prst="rect">
            <a:avLst/>
          </a:prstGeom>
        </p:spPr>
      </p:pic>
      <p:pic>
        <p:nvPicPr>
          <p:cNvPr id="33" name="Requestor Sit"/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74" b="92925" l="3782" r="96639">
                        <a14:foregroundMark x1="13025" y1="49057" x2="13025" y2="49057"/>
                        <a14:foregroundMark x1="29832" y1="30660" x2="29832" y2="30660"/>
                        <a14:foregroundMark x1="29832" y1="42453" x2="29832" y2="42453"/>
                        <a14:foregroundMark x1="68487" y1="36321" x2="68487" y2="36321"/>
                        <a14:foregroundMark x1="68487" y1="14151" x2="68487" y2="141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382" t="3995" r="17724" b="54653"/>
          <a:stretch/>
        </p:blipFill>
        <p:spPr>
          <a:xfrm>
            <a:off x="1257632" y="4366883"/>
            <a:ext cx="946014" cy="1028107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1339" y="3881830"/>
            <a:ext cx="1797558" cy="385280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NCV Requisition thru system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861068" y="3727038"/>
            <a:ext cx="1899320" cy="483705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Receiving and Packing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153547" y="618379"/>
            <a:ext cx="1981200" cy="512138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Check &amp; Review NCV Details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53366" y="745237"/>
            <a:ext cx="1773504" cy="385280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Approving  Manual Request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49048" y="6212363"/>
            <a:ext cx="1773504" cy="496186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REQUESTOR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80001" y="6212363"/>
            <a:ext cx="1802944" cy="496186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SECTION</a:t>
            </a:r>
          </a:p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SUPERIOR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52318" y="3091560"/>
            <a:ext cx="1932211" cy="119024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PC NCV IN-CHARGE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67161" y="3846881"/>
            <a:ext cx="1941147" cy="416656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Checking &amp; Signing of NCV Request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29" name="NCV logo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70" y="4665627"/>
            <a:ext cx="455540" cy="510491"/>
          </a:xfrm>
          <a:prstGeom prst="rect">
            <a:avLst/>
          </a:prstGeom>
        </p:spPr>
      </p:pic>
      <p:grpSp>
        <p:nvGrpSpPr>
          <p:cNvPr id="83" name="whe walk left w/ fldr"/>
          <p:cNvGrpSpPr/>
          <p:nvPr/>
        </p:nvGrpSpPr>
        <p:grpSpPr>
          <a:xfrm flipH="1">
            <a:off x="9535313" y="4340870"/>
            <a:ext cx="1379541" cy="1912370"/>
            <a:chOff x="2486668" y="3411459"/>
            <a:chExt cx="1449755" cy="1972040"/>
          </a:xfrm>
        </p:grpSpPr>
        <p:pic>
          <p:nvPicPr>
            <p:cNvPr id="84" name="folder_yellow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85" name="Whe Walk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82" b="97009" l="9302" r="89302">
                          <a14:foregroundMark x1="46047" y1="11111" x2="46047" y2="1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sp>
        <p:nvSpPr>
          <p:cNvPr id="31" name="Rounded Rectangle 30"/>
          <p:cNvSpPr/>
          <p:nvPr/>
        </p:nvSpPr>
        <p:spPr>
          <a:xfrm>
            <a:off x="9962076" y="6212363"/>
            <a:ext cx="1773504" cy="496186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WHE IN-CHARGE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07293" y="1424374"/>
            <a:ext cx="1943100" cy="1865790"/>
            <a:chOff x="4179887" y="4862629"/>
            <a:chExt cx="1943100" cy="18657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4521" y="4862629"/>
              <a:ext cx="1450303" cy="16039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Rounded Rectangle 35"/>
            <p:cNvSpPr/>
            <p:nvPr/>
          </p:nvSpPr>
          <p:spPr>
            <a:xfrm>
              <a:off x="4179887" y="6372962"/>
              <a:ext cx="1943100" cy="355457"/>
            </a:xfrm>
            <a:prstGeom prst="roundRect">
              <a:avLst/>
            </a:prstGeom>
            <a:no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US" sz="1100" b="1" spc="150" dirty="0" smtClean="0">
                  <a:ln w="11430"/>
                  <a:solidFill>
                    <a:schemeClr val="bg2">
                      <a:lumMod val="50000"/>
                    </a:schemeClr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PC/WHE MANAGER</a:t>
              </a:r>
              <a:endParaRPr lang="en-US" sz="1100" b="1" spc="150" dirty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74" b="92925" l="3782" r="96639">
                        <a14:foregroundMark x1="13025" y1="49057" x2="13025" y2="49057"/>
                        <a14:foregroundMark x1="29832" y1="30660" x2="29832" y2="30660"/>
                        <a14:foregroundMark x1="29832" y1="42453" x2="29832" y2="42453"/>
                        <a14:foregroundMark x1="68487" y1="36321" x2="68487" y2="36321"/>
                        <a14:foregroundMark x1="68487" y1="14151" x2="68487" y2="14151"/>
                        <a14:backgroundMark x1="68067" y1="14623" x2="71008" y2="17453"/>
                        <a14:backgroundMark x1="65966" y1="12736" x2="65966" y2="12736"/>
                        <a14:backgroundMark x1="65966" y1="12736" x2="65966" y2="12736"/>
                        <a14:backgroundMark x1="61765" y1="11321" x2="73529" y2="11792"/>
                        <a14:backgroundMark x1="58403" y1="25943" x2="78151" y2="25472"/>
                        <a14:backgroundMark x1="57563" y1="26887" x2="81933" y2="43868"/>
                        <a14:backgroundMark x1="48319" y1="44811" x2="76891" y2="40566"/>
                        <a14:backgroundMark x1="65966" y1="36321" x2="70588" y2="36792"/>
                        <a14:backgroundMark x1="65966" y1="15566" x2="70588" y2="12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92"/>
          <a:stretch/>
        </p:blipFill>
        <p:spPr>
          <a:xfrm flipH="1">
            <a:off x="9677400" y="4762499"/>
            <a:ext cx="2266656" cy="1761653"/>
          </a:xfrm>
          <a:prstGeom prst="rect">
            <a:avLst/>
          </a:prstGeom>
        </p:spPr>
      </p:pic>
      <p:grpSp>
        <p:nvGrpSpPr>
          <p:cNvPr id="9" name="walk w/ fldr"/>
          <p:cNvGrpSpPr/>
          <p:nvPr/>
        </p:nvGrpSpPr>
        <p:grpSpPr>
          <a:xfrm>
            <a:off x="1146865" y="4366883"/>
            <a:ext cx="1449755" cy="1912370"/>
            <a:chOff x="2486668" y="3411459"/>
            <a:chExt cx="1449755" cy="1972040"/>
          </a:xfrm>
        </p:grpSpPr>
        <p:pic>
          <p:nvPicPr>
            <p:cNvPr id="4" name="folder_yellow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22" name="Requestor Walk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82" b="97009" l="9302" r="89302">
                          <a14:foregroundMark x1="46047" y1="11111" x2="46047" y2="1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74" b="92925" l="3782" r="96639">
                        <a14:foregroundMark x1="13025" y1="49057" x2="13025" y2="49057"/>
                        <a14:foregroundMark x1="29832" y1="30660" x2="29832" y2="30660"/>
                        <a14:foregroundMark x1="29832" y1="42453" x2="29832" y2="42453"/>
                        <a14:foregroundMark x1="68487" y1="36321" x2="68487" y2="36321"/>
                        <a14:foregroundMark x1="68487" y1="14151" x2="68487" y2="14151"/>
                        <a14:backgroundMark x1="68067" y1="14623" x2="71008" y2="17453"/>
                        <a14:backgroundMark x1="65966" y1="12736" x2="65966" y2="12736"/>
                        <a14:backgroundMark x1="65966" y1="12736" x2="65966" y2="12736"/>
                        <a14:backgroundMark x1="61765" y1="11321" x2="73529" y2="11792"/>
                        <a14:backgroundMark x1="58403" y1="25943" x2="78151" y2="25472"/>
                        <a14:backgroundMark x1="57563" y1="26887" x2="81933" y2="43868"/>
                        <a14:backgroundMark x1="48319" y1="44811" x2="76891" y2="40566"/>
                        <a14:backgroundMark x1="65966" y1="36321" x2="70588" y2="36792"/>
                        <a14:backgroundMark x1="65966" y1="15566" x2="70588" y2="12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09"/>
          <a:stretch/>
        </p:blipFill>
        <p:spPr>
          <a:xfrm>
            <a:off x="3660580" y="1460500"/>
            <a:ext cx="2697770" cy="17654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21">
            <a:extLst>
              <a:ext uri="{BEBA8EAE-BF5A-486C-A8C5-ECC9F3942E4B}">
                <a14:imgProps xmlns:a14="http://schemas.microsoft.com/office/drawing/2010/main">
                  <a14:imgLayer r:embed="rId22">
                    <a14:imgEffect>
                      <a14:backgroundRemoval t="3518" b="95980" l="12205" r="89764">
                        <a14:foregroundMark x1="74803" y1="37186" x2="74803" y2="3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24" y="2751211"/>
            <a:ext cx="2503047" cy="2435357"/>
          </a:xfrm>
          <a:prstGeom prst="rect">
            <a:avLst/>
          </a:prstGeom>
        </p:spPr>
      </p:pic>
      <p:pic>
        <p:nvPicPr>
          <p:cNvPr id="8" name="Prntr"/>
          <p:cNvPicPr>
            <a:picLocks noChangeAspect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5000" b="95800" l="3200" r="97400">
                        <a14:foregroundMark x1="92400" y1="21200" x2="92400" y2="21200"/>
                        <a14:foregroundMark x1="93000" y1="18800" x2="93000" y2="18800"/>
                        <a14:foregroundMark x1="88000" y1="33400" x2="88000" y2="33400"/>
                        <a14:foregroundMark x1="21200" y1="89600" x2="21200" y2="89600"/>
                        <a14:foregroundMark x1="22600" y1="87600" x2="22600" y2="87600"/>
                        <a14:foregroundMark x1="27400" y1="91800" x2="27400" y2="91800"/>
                        <a14:foregroundMark x1="27600" y1="85200" x2="27600" y2="85200"/>
                        <a14:foregroundMark x1="28200" y1="80800" x2="28000" y2="80800"/>
                        <a14:foregroundMark x1="34400" y1="78400" x2="34400" y2="78400"/>
                        <a14:foregroundMark x1="37000" y1="75800" x2="37000" y2="75800"/>
                        <a14:foregroundMark x1="41000" y1="73000" x2="41000" y2="73000"/>
                        <a14:foregroundMark x1="52000" y1="74400" x2="52000" y2="74400"/>
                        <a14:foregroundMark x1="52000" y1="80000" x2="52000" y2="80000"/>
                        <a14:foregroundMark x1="40200" y1="60200" x2="40200" y2="60200"/>
                        <a14:foregroundMark x1="81400" y1="70400" x2="81400" y2="70400"/>
                        <a14:foregroundMark x1="57800" y1="53000" x2="57800" y2="53000"/>
                        <a14:foregroundMark x1="60200" y1="54600" x2="60200" y2="54600"/>
                        <a14:foregroundMark x1="86600" y1="44400" x2="86600" y2="44400"/>
                        <a14:foregroundMark x1="91400" y1="44000" x2="91400" y2="44000"/>
                        <a14:foregroundMark x1="86400" y1="40600" x2="91600" y2="43400"/>
                        <a14:foregroundMark x1="85600" y1="41000" x2="73800" y2="44800"/>
                        <a14:foregroundMark x1="77800" y1="46800" x2="77800" y2="46800"/>
                        <a14:foregroundMark x1="73800" y1="47600" x2="73800" y2="47600"/>
                        <a14:foregroundMark x1="69400" y1="48600" x2="69400" y2="48600"/>
                        <a14:foregroundMark x1="73400" y1="48800" x2="73400" y2="48800"/>
                        <a14:foregroundMark x1="72600" y1="50200" x2="72600" y2="50200"/>
                        <a14:foregroundMark x1="70600" y1="51400" x2="70600" y2="51400"/>
                        <a14:foregroundMark x1="68200" y1="51400" x2="68200" y2="51400"/>
                        <a14:foregroundMark x1="65200" y1="51200" x2="65200" y2="51200"/>
                        <a14:foregroundMark x1="66400" y1="53200" x2="66400" y2="53200"/>
                        <a14:foregroundMark x1="63200" y1="53800" x2="63200" y2="53800"/>
                        <a14:foregroundMark x1="61800" y1="55600" x2="61800" y2="55600"/>
                        <a14:foregroundMark x1="64400" y1="49200" x2="64400" y2="49200"/>
                        <a14:foregroundMark x1="61000" y1="48200" x2="61000" y2="48200"/>
                        <a14:foregroundMark x1="55200" y1="46400" x2="55200" y2="46400"/>
                        <a14:foregroundMark x1="60800" y1="42800" x2="60800" y2="42800"/>
                        <a14:foregroundMark x1="57200" y1="41200" x2="57200" y2="41200"/>
                        <a14:foregroundMark x1="54200" y1="39200" x2="54200" y2="39200"/>
                        <a14:foregroundMark x1="78600" y1="39800" x2="78600" y2="39800"/>
                        <a14:foregroundMark x1="82200" y1="36600" x2="82200" y2="36600"/>
                        <a14:foregroundMark x1="70800" y1="44800" x2="80800" y2="33600"/>
                        <a14:foregroundMark x1="52000" y1="30800" x2="78200" y2="27800"/>
                        <a14:foregroundMark x1="28600" y1="36400" x2="21400" y2="42200"/>
                        <a14:foregroundMark x1="21000" y1="43000" x2="21600" y2="64400"/>
                        <a14:foregroundMark x1="21200" y1="65000" x2="55000" y2="86200"/>
                        <a14:foregroundMark x1="57200" y1="87000" x2="93600" y2="69400"/>
                        <a14:foregroundMark x1="93800" y1="69600" x2="93000" y2="44200"/>
                        <a14:foregroundMark x1="92400" y1="45000" x2="80200" y2="44800"/>
                        <a14:foregroundMark x1="84600" y1="52600" x2="84600" y2="52600"/>
                        <a14:foregroundMark x1="70000" y1="48800" x2="81800" y2="68000"/>
                        <a14:foregroundMark x1="61200" y1="53200" x2="68000" y2="80600"/>
                        <a14:foregroundMark x1="52000" y1="49000" x2="36800" y2="67200"/>
                        <a14:foregroundMark x1="22400" y1="83200" x2="22400" y2="8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9" y="4681035"/>
            <a:ext cx="621958" cy="8699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backgroundRemoval t="0" b="100000" l="0" r="100000">
                        <a14:foregroundMark x1="67016" y1="28656" x2="54974" y2="50593"/>
                        <a14:foregroundMark x1="26178" y1="2964" x2="26963" y2="28656"/>
                        <a14:foregroundMark x1="6806" y1="91897" x2="26963" y2="73715"/>
                        <a14:foregroundMark x1="16492" y1="56917" x2="15707" y2="39921"/>
                        <a14:foregroundMark x1="57330" y1="29249" x2="95026" y2="62451"/>
                        <a14:foregroundMark x1="81152" y1="29098" x2="76440" y2="35861"/>
                        <a14:foregroundMark x1="17801" y1="13320" x2="18848" y2="3689"/>
                        <a14:foregroundMark x1="15969" y1="91189" x2="11518" y2="82172"/>
                        <a14:foregroundMark x1="81675" y1="38525" x2="76702" y2="44877"/>
                        <a14:foregroundMark x1="48429" y1="54713" x2="50000" y2="51434"/>
                        <a14:foregroundMark x1="83770" y1="27869" x2="84031" y2="32787"/>
                        <a14:foregroundMark x1="84031" y1="34221" x2="84031" y2="40984"/>
                        <a14:foregroundMark x1="98168" y1="49180" x2="89005" y2="47131"/>
                        <a14:foregroundMark x1="97644" y1="57582" x2="97644" y2="63934"/>
                        <a14:foregroundMark x1="97644" y1="65574" x2="97644" y2="75410"/>
                        <a14:foregroundMark x1="61257" y1="83402" x2="45026" y2="87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8492" y="4554635"/>
            <a:ext cx="1338487" cy="1708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chk_1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6903" l="0" r="995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921">
            <a:off x="4277956" y="4891288"/>
            <a:ext cx="443511" cy="449478"/>
          </a:xfrm>
          <a:prstGeom prst="rect">
            <a:avLst/>
          </a:prstGeom>
        </p:spPr>
      </p:pic>
      <p:grpSp>
        <p:nvGrpSpPr>
          <p:cNvPr id="42" name="walk w/ fldr"/>
          <p:cNvGrpSpPr/>
          <p:nvPr/>
        </p:nvGrpSpPr>
        <p:grpSpPr>
          <a:xfrm flipH="1">
            <a:off x="8589401" y="1350941"/>
            <a:ext cx="1379541" cy="1912370"/>
            <a:chOff x="2486668" y="3411459"/>
            <a:chExt cx="1449755" cy="1972040"/>
          </a:xfrm>
        </p:grpSpPr>
        <p:pic>
          <p:nvPicPr>
            <p:cNvPr id="43" name="folder_yellow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44" name="Requestor Walk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82" b="97009" l="9302" r="89302">
                          <a14:foregroundMark x1="46047" y1="11111" x2="46047" y2="1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pic>
        <p:nvPicPr>
          <p:cNvPr id="12" name="chk_2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6903" l="0" r="995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921">
            <a:off x="5581261" y="1673316"/>
            <a:ext cx="443511" cy="449478"/>
          </a:xfrm>
          <a:prstGeom prst="rect">
            <a:avLst/>
          </a:prstGeom>
        </p:spPr>
      </p:pic>
      <p:grpSp>
        <p:nvGrpSpPr>
          <p:cNvPr id="45" name="walk w/ fldr"/>
          <p:cNvGrpSpPr/>
          <p:nvPr/>
        </p:nvGrpSpPr>
        <p:grpSpPr>
          <a:xfrm>
            <a:off x="5656246" y="1010567"/>
            <a:ext cx="1330976" cy="1912370"/>
            <a:chOff x="2486668" y="3411459"/>
            <a:chExt cx="1449755" cy="1972040"/>
          </a:xfrm>
        </p:grpSpPr>
        <p:pic>
          <p:nvPicPr>
            <p:cNvPr id="46" name="folder_yellow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47" name="Requestor Walk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82" b="97009" l="9302" r="89302">
                          <a14:foregroundMark x1="46047" y1="11111" x2="46047" y2="1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grpSp>
        <p:nvGrpSpPr>
          <p:cNvPr id="25" name="man/box/fldr"/>
          <p:cNvGrpSpPr/>
          <p:nvPr/>
        </p:nvGrpSpPr>
        <p:grpSpPr>
          <a:xfrm>
            <a:off x="2694676" y="4109712"/>
            <a:ext cx="1727396" cy="2068579"/>
            <a:chOff x="5662293" y="4665627"/>
            <a:chExt cx="1727396" cy="2068579"/>
          </a:xfrm>
        </p:grpSpPr>
        <p:grpSp>
          <p:nvGrpSpPr>
            <p:cNvPr id="24" name="box"/>
            <p:cNvGrpSpPr/>
            <p:nvPr/>
          </p:nvGrpSpPr>
          <p:grpSpPr>
            <a:xfrm>
              <a:off x="6312104" y="4926387"/>
              <a:ext cx="1077585" cy="674196"/>
              <a:chOff x="5482945" y="5452994"/>
              <a:chExt cx="2458667" cy="1340513"/>
            </a:xfrm>
          </p:grpSpPr>
          <p:pic>
            <p:nvPicPr>
              <p:cNvPr id="21" name="box"/>
              <p:cNvPicPr>
                <a:picLocks noChangeAspect="1"/>
              </p:cNvPicPr>
              <p:nvPr/>
            </p:nvPicPr>
            <p:blipFill rotWithShape="1">
              <a:blip r:embed="rId29" cstate="print">
                <a:extLst>
                  <a:ext uri="{BEBA8EAE-BF5A-486C-A8C5-ECC9F3942E4B}">
                    <a14:imgProps xmlns:a14="http://schemas.microsoft.com/office/drawing/2010/main">
                      <a14:imgLayer r:embed="rId30">
                        <a14:imgEffect>
                          <a14:backgroundRemoval t="26250" b="77868" l="4265" r="94706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174" b="22305"/>
              <a:stretch/>
            </p:blipFill>
            <p:spPr>
              <a:xfrm>
                <a:off x="5482945" y="5452994"/>
                <a:ext cx="2458667" cy="1340513"/>
              </a:xfrm>
              <a:prstGeom prst="rect">
                <a:avLst/>
              </a:prstGeom>
            </p:spPr>
          </p:pic>
          <p:pic>
            <p:nvPicPr>
              <p:cNvPr id="51" name="Picture 50" descr="Description: 富士通"/>
              <p:cNvPicPr>
                <a:picLocks noChangeAspect="1" noChangeArrowheads="1"/>
              </p:cNvPicPr>
              <p:nvPr/>
            </p:nvPicPr>
            <p:blipFill>
              <a:blip r:embed="rId31">
                <a:extLst>
                  <a:ext uri="{BEBA8EAE-BF5A-486C-A8C5-ECC9F3942E4B}">
                    <a14:imgProps xmlns:a14="http://schemas.microsoft.com/office/drawing/2010/main">
                      <a14:imgLayer r:embed="rId32">
                        <a14:imgEffect>
                          <a14:backgroundRemoval t="2632" b="100000" l="0" r="100000">
                            <a14:foregroundMark x1="47436" y1="55263" x2="47436" y2="55263"/>
                            <a14:foregroundMark x1="48718" y1="23684" x2="48718" y2="23684"/>
                            <a14:foregroundMark x1="58974" y1="57895" x2="58974" y2="57895"/>
                            <a14:foregroundMark x1="84615" y1="57895" x2="84615" y2="57895"/>
                            <a14:foregroundMark x1="39744" y1="63158" x2="39744" y2="63158"/>
                            <a14:foregroundMark x1="39744" y1="13158" x2="39744" y2="13158"/>
                            <a14:foregroundMark x1="35897" y1="15789" x2="35897" y2="15789"/>
                            <a14:foregroundMark x1="39744" y1="28947" x2="39744" y2="28947"/>
                            <a14:foregroundMark x1="43590" y1="7895" x2="43590" y2="7895"/>
                            <a14:backgroundMark x1="34615" y1="44737" x2="34615" y2="44737"/>
                            <a14:backgroundMark x1="42308" y1="47368" x2="42308" y2="47368"/>
                            <a14:backgroundMark x1="42308" y1="65789" x2="42308" y2="65789"/>
                            <a14:backgroundMark x1="39744" y1="23684" x2="39744" y2="23684"/>
                            <a14:backgroundMark x1="47436" y1="15789" x2="47436" y2="15789"/>
                            <a14:backgroundMark x1="46154" y1="13158" x2="46154" y2="131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8229">
                <a:off x="6035044" y="6065532"/>
                <a:ext cx="930914" cy="540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5" name="folder_yellow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978441">
              <a:off x="6335723" y="4740222"/>
              <a:ext cx="945834" cy="686124"/>
            </a:xfrm>
            <a:prstGeom prst="rect">
              <a:avLst/>
            </a:prstGeom>
            <a:scene3d>
              <a:camera prst="isometricOffAxis2Top"/>
              <a:lightRig rig="threePt" dir="t"/>
            </a:scene3d>
          </p:spPr>
        </p:pic>
        <p:pic>
          <p:nvPicPr>
            <p:cNvPr id="39" name="Requestor Indorse"/>
            <p:cNvPicPr>
              <a:picLocks noChangeAspect="1"/>
            </p:cNvPicPr>
            <p:nvPr/>
          </p:nvPicPr>
          <p:blipFill rotWithShape="1">
            <a:blip r:embed="rId3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89700" l="9722" r="89815">
                          <a14:foregroundMark x1="43981" y1="11588" x2="43981" y2="11588"/>
                          <a14:backgroundMark x1="57870" y1="40773" x2="56019" y2="2832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6" t="2531" r="22217" b="9653"/>
            <a:stretch/>
          </p:blipFill>
          <p:spPr>
            <a:xfrm>
              <a:off x="5662293" y="4665627"/>
              <a:ext cx="1196903" cy="2068579"/>
            </a:xfrm>
            <a:prstGeom prst="rect">
              <a:avLst/>
            </a:prstGeom>
          </p:spPr>
        </p:pic>
      </p:grpSp>
      <p:grpSp>
        <p:nvGrpSpPr>
          <p:cNvPr id="52" name="box"/>
          <p:cNvGrpSpPr/>
          <p:nvPr/>
        </p:nvGrpSpPr>
        <p:grpSpPr>
          <a:xfrm>
            <a:off x="2198904" y="5743074"/>
            <a:ext cx="1077585" cy="674196"/>
            <a:chOff x="5482945" y="5452994"/>
            <a:chExt cx="2458667" cy="1340513"/>
          </a:xfrm>
        </p:grpSpPr>
        <p:pic>
          <p:nvPicPr>
            <p:cNvPr id="53" name="box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26250" b="77868" l="4265" r="947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74" b="22305"/>
            <a:stretch/>
          </p:blipFill>
          <p:spPr>
            <a:xfrm>
              <a:off x="5482945" y="5452994"/>
              <a:ext cx="2458667" cy="1340513"/>
            </a:xfrm>
            <a:prstGeom prst="rect">
              <a:avLst/>
            </a:prstGeom>
          </p:spPr>
        </p:pic>
        <p:pic>
          <p:nvPicPr>
            <p:cNvPr id="54" name="Picture 53" descr="Description: 富士通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2632" b="100000" l="0" r="100000">
                          <a14:foregroundMark x1="47436" y1="55263" x2="47436" y2="55263"/>
                          <a14:foregroundMark x1="48718" y1="23684" x2="48718" y2="23684"/>
                          <a14:foregroundMark x1="58974" y1="57895" x2="58974" y2="57895"/>
                          <a14:foregroundMark x1="84615" y1="57895" x2="84615" y2="57895"/>
                          <a14:foregroundMark x1="39744" y1="63158" x2="39744" y2="63158"/>
                          <a14:foregroundMark x1="39744" y1="13158" x2="39744" y2="13158"/>
                          <a14:foregroundMark x1="35897" y1="15789" x2="35897" y2="15789"/>
                          <a14:foregroundMark x1="39744" y1="28947" x2="39744" y2="28947"/>
                          <a14:foregroundMark x1="43590" y1="7895" x2="43590" y2="7895"/>
                          <a14:backgroundMark x1="34615" y1="44737" x2="34615" y2="44737"/>
                          <a14:backgroundMark x1="42308" y1="47368" x2="42308" y2="47368"/>
                          <a14:backgroundMark x1="42308" y1="65789" x2="42308" y2="65789"/>
                          <a14:backgroundMark x1="39744" y1="23684" x2="39744" y2="23684"/>
                          <a14:backgroundMark x1="47436" y1="15789" x2="47436" y2="15789"/>
                          <a14:backgroundMark x1="46154" y1="13158" x2="46154" y2="13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8229">
              <a:off x="6035044" y="6065532"/>
              <a:ext cx="930914" cy="540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0" name="L-Shape_2"/>
          <p:cNvSpPr/>
          <p:nvPr/>
        </p:nvSpPr>
        <p:spPr>
          <a:xfrm>
            <a:off x="7004304" y="152400"/>
            <a:ext cx="4707358" cy="6632448"/>
          </a:xfrm>
          <a:prstGeom prst="corner">
            <a:avLst>
              <a:gd name="adj1" fmla="val 6796"/>
              <a:gd name="adj2" fmla="val 1259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-Shape_1"/>
          <p:cNvSpPr/>
          <p:nvPr/>
        </p:nvSpPr>
        <p:spPr>
          <a:xfrm>
            <a:off x="7168896" y="97536"/>
            <a:ext cx="4707358" cy="6632448"/>
          </a:xfrm>
          <a:prstGeom prst="corner">
            <a:avLst>
              <a:gd name="adj1" fmla="val 6796"/>
              <a:gd name="adj2" fmla="val 1259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NCV_Prnt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15467" y="26110"/>
            <a:ext cx="4696291" cy="6620879"/>
          </a:xfrm>
          <a:prstGeom prst="rect">
            <a:avLst/>
          </a:prstGeom>
        </p:spPr>
      </p:pic>
      <p:sp>
        <p:nvSpPr>
          <p:cNvPr id="28" name="Line NCV"/>
          <p:cNvSpPr/>
          <p:nvPr/>
        </p:nvSpPr>
        <p:spPr>
          <a:xfrm>
            <a:off x="6974106" y="26710"/>
            <a:ext cx="5037381" cy="6793992"/>
          </a:xfrm>
          <a:prstGeom prst="borderCallout2">
            <a:avLst>
              <a:gd name="adj1" fmla="val 17859"/>
              <a:gd name="adj2" fmla="val -168"/>
              <a:gd name="adj3" fmla="val 18082"/>
              <a:gd name="adj4" fmla="val -8816"/>
              <a:gd name="adj5" fmla="val 72358"/>
              <a:gd name="adj6" fmla="val -89142"/>
            </a:avLst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_SS"/>
          <p:cNvSpPr/>
          <p:nvPr/>
        </p:nvSpPr>
        <p:spPr>
          <a:xfrm>
            <a:off x="9798194" y="5097715"/>
            <a:ext cx="1962194" cy="39234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ign_Req"/>
          <p:cNvSpPr txBox="1"/>
          <p:nvPr/>
        </p:nvSpPr>
        <p:spPr>
          <a:xfrm>
            <a:off x="7723007" y="5125266"/>
            <a:ext cx="153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0000CC"/>
                </a:solidFill>
                <a:latin typeface="Kunstler Script" panose="030304020206070D0D06" pitchFamily="66" charset="0"/>
              </a:rPr>
              <a:t>SmAquino</a:t>
            </a:r>
            <a:endParaRPr lang="en-US" sz="1200" dirty="0">
              <a:solidFill>
                <a:srgbClr val="0000CC"/>
              </a:solidFill>
              <a:latin typeface="Kunstler Script" panose="030304020206070D0D06" pitchFamily="66" charset="0"/>
            </a:endParaRPr>
          </a:p>
        </p:txBody>
      </p:sp>
      <p:sp>
        <p:nvSpPr>
          <p:cNvPr id="56" name="Sign_SS"/>
          <p:cNvSpPr txBox="1"/>
          <p:nvPr/>
        </p:nvSpPr>
        <p:spPr>
          <a:xfrm>
            <a:off x="10019025" y="5111301"/>
            <a:ext cx="153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0000CC"/>
                </a:solidFill>
                <a:latin typeface="Kunstler Script" panose="030304020206070D0D06" pitchFamily="66" charset="0"/>
              </a:rPr>
              <a:t>JeRamos</a:t>
            </a:r>
            <a:endParaRPr lang="en-US" sz="1200" dirty="0">
              <a:solidFill>
                <a:srgbClr val="0000CC"/>
              </a:solidFill>
              <a:latin typeface="Kunstler Script" panose="030304020206070D0D06" pitchFamily="66" charset="0"/>
            </a:endParaRPr>
          </a:p>
        </p:txBody>
      </p:sp>
      <p:sp>
        <p:nvSpPr>
          <p:cNvPr id="57" name="Sign_PC NCV IC"/>
          <p:cNvSpPr txBox="1"/>
          <p:nvPr/>
        </p:nvSpPr>
        <p:spPr>
          <a:xfrm>
            <a:off x="7672363" y="5619680"/>
            <a:ext cx="1532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Monica Saludo </a:t>
            </a:r>
            <a:r>
              <a:rPr lang="en-US" sz="800" dirty="0" smtClean="0">
                <a:solidFill>
                  <a:srgbClr val="0000CC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 </a:t>
            </a:r>
            <a:r>
              <a:rPr lang="en-US" sz="800" dirty="0" smtClean="0">
                <a:solidFill>
                  <a:srgbClr val="0000CC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7/5/19</a:t>
            </a:r>
            <a:endParaRPr lang="en-US" sz="1200" dirty="0">
              <a:solidFill>
                <a:srgbClr val="0000CC"/>
              </a:solidFill>
              <a:latin typeface="Arial Narrow" panose="020B0606020202030204" pitchFamily="34" charset="0"/>
            </a:endParaRPr>
          </a:p>
        </p:txBody>
      </p:sp>
      <p:sp>
        <p:nvSpPr>
          <p:cNvPr id="58" name="Sign_Whe/Req"/>
          <p:cNvSpPr txBox="1"/>
          <p:nvPr/>
        </p:nvSpPr>
        <p:spPr>
          <a:xfrm>
            <a:off x="2219957" y="5584779"/>
            <a:ext cx="11955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0000CC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7/5/19</a:t>
            </a:r>
          </a:p>
          <a:p>
            <a:pPr algn="ctr"/>
            <a:r>
              <a:rPr lang="en-US" sz="800" dirty="0" err="1" smtClean="0">
                <a:solidFill>
                  <a:srgbClr val="0000CC"/>
                </a:solidFill>
                <a:latin typeface="Comic Sans MS" panose="030F0702030302020204" pitchFamily="66" charset="0"/>
              </a:rPr>
              <a:t>W.Ilao</a:t>
            </a:r>
            <a:r>
              <a:rPr lang="en-US" sz="8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/</a:t>
            </a:r>
            <a:r>
              <a:rPr lang="en-US" sz="800" dirty="0" err="1" smtClean="0">
                <a:solidFill>
                  <a:srgbClr val="0000CC"/>
                </a:solidFill>
                <a:latin typeface="Comic Sans MS" panose="030F0702030302020204" pitchFamily="66" charset="0"/>
              </a:rPr>
              <a:t>S.Aquino</a:t>
            </a:r>
            <a:endParaRPr lang="en-US" sz="1200" dirty="0">
              <a:solidFill>
                <a:srgbClr val="0000CC"/>
              </a:solidFill>
              <a:latin typeface="Arial Narrow" panose="020B0606020202030204" pitchFamily="34" charset="0"/>
            </a:endParaRPr>
          </a:p>
        </p:txBody>
      </p:sp>
      <p:sp>
        <p:nvSpPr>
          <p:cNvPr id="61" name="Rec_SS"/>
          <p:cNvSpPr/>
          <p:nvPr/>
        </p:nvSpPr>
        <p:spPr>
          <a:xfrm>
            <a:off x="1810972" y="5607098"/>
            <a:ext cx="1515940" cy="48038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ign_Req"/>
          <p:cNvSpPr txBox="1"/>
          <p:nvPr/>
        </p:nvSpPr>
        <p:spPr>
          <a:xfrm>
            <a:off x="589384" y="5179399"/>
            <a:ext cx="153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0000CC"/>
                </a:solidFill>
                <a:latin typeface="Kunstler Script" panose="030304020206070D0D06" pitchFamily="66" charset="0"/>
              </a:rPr>
              <a:t>SmAquino</a:t>
            </a:r>
            <a:endParaRPr lang="en-US" sz="1200" dirty="0">
              <a:solidFill>
                <a:srgbClr val="0000CC"/>
              </a:solidFill>
              <a:latin typeface="Kunstler Script" panose="030304020206070D0D06" pitchFamily="66" charset="0"/>
            </a:endParaRPr>
          </a:p>
        </p:txBody>
      </p:sp>
      <p:sp>
        <p:nvSpPr>
          <p:cNvPr id="66" name="Sign_PC NCV IC"/>
          <p:cNvSpPr txBox="1"/>
          <p:nvPr/>
        </p:nvSpPr>
        <p:spPr>
          <a:xfrm>
            <a:off x="489972" y="5722581"/>
            <a:ext cx="153270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Monica Saludo </a:t>
            </a:r>
            <a:r>
              <a:rPr lang="en-US" sz="800" dirty="0" smtClean="0">
                <a:solidFill>
                  <a:srgbClr val="0000CC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 </a:t>
            </a:r>
            <a:r>
              <a:rPr lang="en-US" sz="800" dirty="0" smtClean="0">
                <a:solidFill>
                  <a:srgbClr val="0000CC"/>
                </a:solidFill>
                <a:latin typeface="Arial Narrow" panose="020B0606020202030204" pitchFamily="34" charset="0"/>
                <a:cs typeface="Arial" panose="020B0604020202020204" pitchFamily="34" charset="0"/>
              </a:rPr>
              <a:t>7/5/19</a:t>
            </a:r>
            <a:endParaRPr lang="en-US" sz="1200" dirty="0">
              <a:solidFill>
                <a:srgbClr val="0000CC"/>
              </a:solidFill>
              <a:latin typeface="Arial Narrow" panose="020B0606020202030204" pitchFamily="34" charset="0"/>
            </a:endParaRPr>
          </a:p>
        </p:txBody>
      </p:sp>
      <p:sp>
        <p:nvSpPr>
          <p:cNvPr id="65" name="Sign_SS"/>
          <p:cNvSpPr txBox="1"/>
          <p:nvPr/>
        </p:nvSpPr>
        <p:spPr>
          <a:xfrm>
            <a:off x="2836634" y="5165434"/>
            <a:ext cx="15327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 smtClean="0">
                <a:solidFill>
                  <a:srgbClr val="0000CC"/>
                </a:solidFill>
                <a:latin typeface="Kunstler Script" panose="030304020206070D0D06" pitchFamily="66" charset="0"/>
              </a:rPr>
              <a:t>JeRamos</a:t>
            </a:r>
            <a:endParaRPr lang="en-US" sz="1200" dirty="0">
              <a:solidFill>
                <a:srgbClr val="0000CC"/>
              </a:solidFill>
              <a:latin typeface="Kunstler Script" panose="030304020206070D0D06" pitchFamily="66" charset="0"/>
            </a:endParaRPr>
          </a:p>
        </p:txBody>
      </p:sp>
      <p:pic>
        <p:nvPicPr>
          <p:cNvPr id="11" name="chk_3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6903" l="0" r="995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921">
            <a:off x="9841050" y="4912266"/>
            <a:ext cx="443511" cy="449478"/>
          </a:xfrm>
          <a:prstGeom prst="rect">
            <a:avLst/>
          </a:prstGeom>
        </p:spPr>
      </p:pic>
      <p:grpSp>
        <p:nvGrpSpPr>
          <p:cNvPr id="75" name="Req_Return"/>
          <p:cNvGrpSpPr/>
          <p:nvPr/>
        </p:nvGrpSpPr>
        <p:grpSpPr>
          <a:xfrm>
            <a:off x="8486512" y="4415893"/>
            <a:ext cx="1427796" cy="1912370"/>
            <a:chOff x="8486512" y="4415893"/>
            <a:chExt cx="1427796" cy="1912370"/>
          </a:xfrm>
        </p:grpSpPr>
        <p:pic>
          <p:nvPicPr>
            <p:cNvPr id="74" name="Paper1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68227" l="0" r="100000">
                          <a14:foregroundMark x1="26172" y1="2341" x2="4980" y2="46377"/>
                          <a14:foregroundMark x1="5176" y1="46934" x2="64453" y2="67224"/>
                          <a14:foregroundMark x1="25977" y1="2787" x2="98438" y2="24526"/>
                          <a14:foregroundMark x1="98926" y1="25195" x2="89355" y2="57191"/>
                          <a14:foregroundMark x1="89355" y1="57414" x2="82227" y2="62765"/>
                          <a14:foregroundMark x1="82227" y1="63099" x2="73535" y2="67559"/>
                          <a14:foregroundMark x1="73633" y1="67336" x2="68945" y2="67670"/>
                          <a14:foregroundMark x1="63965" y1="67001" x2="70996" y2="67559"/>
                          <a14:foregroundMark x1="26953" y1="3233" x2="71973" y2="65775"/>
                          <a14:foregroundMark x1="80859" y1="19398" x2="79883" y2="60758"/>
                          <a14:foregroundMark x1="53711" y1="10479" x2="53711" y2="10479"/>
                          <a14:foregroundMark x1="51855" y1="9810" x2="55859" y2="10591"/>
                          <a14:backgroundMark x1="33789" y1="3344" x2="55566" y2="9588"/>
                          <a14:backgroundMark x1="18066" y1="16499" x2="1270" y2="52397"/>
                          <a14:backgroundMark x1="3613" y1="47826" x2="50879" y2="64326"/>
                          <a14:backgroundMark x1="95605" y1="41249" x2="82227" y2="82163"/>
                          <a14:backgroundMark x1="77441" y1="67001" x2="92773" y2="56187"/>
                          <a14:backgroundMark x1="44336" y1="61761" x2="72754" y2="70346"/>
                          <a14:backgroundMark x1="98000" y1="65161" x2="98000" y2="65161"/>
                          <a14:backgroundMark x1="96667" y1="16774" x2="66000" y2="0"/>
                          <a14:backgroundMark x1="98000" y1="16129" x2="98667" y2="0"/>
                          <a14:backgroundMark x1="2000" y1="52903" x2="27333" y2="1935"/>
                          <a14:backgroundMark x1="667" y1="51613" x2="667" y2="645"/>
                          <a14:backgroundMark x1="22000" y1="9032" x2="4667" y2="0"/>
                          <a14:backgroundMark x1="4000" y1="51613" x2="10000" y2="1935"/>
                          <a14:backgroundMark x1="18667" y1="7742" x2="16000" y2="25161"/>
                          <a14:backgroundMark x1="16000" y1="12903" x2="22000" y2="10323"/>
                          <a14:backgroundMark x1="22000" y1="10323" x2="22000" y2="10968"/>
                          <a14:backgroundMark x1="94000" y1="21290" x2="24667" y2="645"/>
                          <a14:backgroundMark x1="84000" y1="17419" x2="86000" y2="10323"/>
                          <a14:backgroundMark x1="18667" y1="15484" x2="27333" y2="1290"/>
                          <a14:backgroundMark x1="14000" y1="8387" x2="18000" y2="645"/>
                          <a14:backgroundMark x1="16667" y1="8387" x2="25333" y2="0"/>
                          <a14:backgroundMark x1="93333" y1="9677" x2="99333" y2="23871"/>
                          <a14:backgroundMark x1="88000" y1="18710" x2="99333" y2="23871"/>
                          <a14:backgroundMark x1="96667" y1="47742" x2="96000" y2="75484"/>
                          <a14:backgroundMark x1="94000" y1="48387" x2="92667" y2="76129"/>
                          <a14:backgroundMark x1="92667" y1="56129" x2="99333" y2="53548"/>
                          <a14:backgroundMark x1="92000" y1="57419" x2="99333" y2="20000"/>
                          <a14:backgroundMark x1="98000" y1="52258" x2="99333" y2="21290"/>
                          <a14:backgroundMark x1="93333" y1="58710" x2="72000" y2="74194"/>
                          <a14:backgroundMark x1="92000" y1="62581" x2="65333" y2="7032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" t="1193" r="-912" b="30184"/>
            <a:stretch/>
          </p:blipFill>
          <p:spPr>
            <a:xfrm rot="15426917" flipV="1">
              <a:off x="8407749" y="5082245"/>
              <a:ext cx="572721" cy="415195"/>
            </a:xfrm>
            <a:prstGeom prst="rect">
              <a:avLst/>
            </a:prstGeom>
          </p:spPr>
        </p:pic>
        <p:pic>
          <p:nvPicPr>
            <p:cNvPr id="69" name="Requestor Walk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82" b="97009" l="9302" r="89302">
                          <a14:foregroundMark x1="46047" y1="11111" x2="46047" y2="1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>
              <a:off x="8623021" y="4415893"/>
              <a:ext cx="1291287" cy="1912370"/>
            </a:xfrm>
            <a:prstGeom prst="rect">
              <a:avLst/>
            </a:prstGeom>
            <a:effectLst/>
          </p:spPr>
        </p:pic>
      </p:grpSp>
      <p:grpSp>
        <p:nvGrpSpPr>
          <p:cNvPr id="73" name="box_dlvrd"/>
          <p:cNvGrpSpPr/>
          <p:nvPr/>
        </p:nvGrpSpPr>
        <p:grpSpPr>
          <a:xfrm>
            <a:off x="9026213" y="5731721"/>
            <a:ext cx="1077585" cy="674196"/>
            <a:chOff x="9026213" y="5731721"/>
            <a:chExt cx="1077585" cy="674196"/>
          </a:xfrm>
        </p:grpSpPr>
        <p:pic>
          <p:nvPicPr>
            <p:cNvPr id="70" name="box"/>
            <p:cNvPicPr>
              <a:picLocks noChangeAspect="1"/>
            </p:cNvPicPr>
            <p:nvPr/>
          </p:nvPicPr>
          <p:blipFill rotWithShape="1">
            <a:blip r:embed="rId29" cstate="print">
              <a:extLst>
                <a:ext uri="{BEBA8EAE-BF5A-486C-A8C5-ECC9F3942E4B}">
                  <a14:imgProps xmlns:a14="http://schemas.microsoft.com/office/drawing/2010/main">
                    <a14:imgLayer r:embed="rId30">
                      <a14:imgEffect>
                        <a14:backgroundRemoval t="26250" b="77868" l="4265" r="947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174" b="22305"/>
            <a:stretch/>
          </p:blipFill>
          <p:spPr>
            <a:xfrm>
              <a:off x="9026213" y="5731721"/>
              <a:ext cx="1077585" cy="674196"/>
            </a:xfrm>
            <a:prstGeom prst="rect">
              <a:avLst/>
            </a:prstGeom>
          </p:spPr>
        </p:pic>
        <p:pic>
          <p:nvPicPr>
            <p:cNvPr id="71" name="Picture 70" descr="Description: 富士通"/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BEBA8EAE-BF5A-486C-A8C5-ECC9F3942E4B}">
                  <a14:imgProps xmlns:a14="http://schemas.microsoft.com/office/drawing/2010/main">
                    <a14:imgLayer r:embed="rId32">
                      <a14:imgEffect>
                        <a14:backgroundRemoval t="2632" b="100000" l="0" r="100000">
                          <a14:foregroundMark x1="47436" y1="55263" x2="47436" y2="55263"/>
                          <a14:foregroundMark x1="48718" y1="23684" x2="48718" y2="23684"/>
                          <a14:foregroundMark x1="58974" y1="57895" x2="58974" y2="57895"/>
                          <a14:foregroundMark x1="84615" y1="57895" x2="84615" y2="57895"/>
                          <a14:foregroundMark x1="39744" y1="63158" x2="39744" y2="63158"/>
                          <a14:foregroundMark x1="39744" y1="13158" x2="39744" y2="13158"/>
                          <a14:foregroundMark x1="35897" y1="15789" x2="35897" y2="15789"/>
                          <a14:foregroundMark x1="39744" y1="28947" x2="39744" y2="28947"/>
                          <a14:foregroundMark x1="43590" y1="7895" x2="43590" y2="7895"/>
                          <a14:backgroundMark x1="34615" y1="44737" x2="34615" y2="44737"/>
                          <a14:backgroundMark x1="42308" y1="47368" x2="42308" y2="47368"/>
                          <a14:backgroundMark x1="42308" y1="65789" x2="42308" y2="65789"/>
                          <a14:backgroundMark x1="39744" y1="23684" x2="39744" y2="23684"/>
                          <a14:backgroundMark x1="47436" y1="15789" x2="47436" y2="15789"/>
                          <a14:backgroundMark x1="46154" y1="13158" x2="46154" y2="13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28229">
              <a:off x="9268187" y="6039790"/>
              <a:ext cx="408001" cy="2720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2" name="folder_yellow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8441">
            <a:off x="9768553" y="4985668"/>
            <a:ext cx="945834" cy="68612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sp>
        <p:nvSpPr>
          <p:cNvPr id="81" name="Dimension"/>
          <p:cNvSpPr txBox="1"/>
          <p:nvPr/>
        </p:nvSpPr>
        <p:spPr>
          <a:xfrm>
            <a:off x="3206534" y="2308420"/>
            <a:ext cx="680581" cy="684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50" dirty="0" smtClean="0">
                <a:solidFill>
                  <a:srgbClr val="0000CC"/>
                </a:solidFill>
                <a:latin typeface="Comic Sans MS" panose="030F0702030302020204" pitchFamily="66" charset="0"/>
              </a:rPr>
              <a:t>1 Pallet</a:t>
            </a:r>
          </a:p>
          <a:p>
            <a:endParaRPr lang="en-US" sz="550" dirty="0" smtClean="0">
              <a:solidFill>
                <a:srgbClr val="0000CC"/>
              </a:solidFill>
              <a:latin typeface="Comic Sans MS" panose="030F0702030302020204" pitchFamily="66" charset="0"/>
            </a:endParaRPr>
          </a:p>
          <a:p>
            <a:r>
              <a:rPr lang="en-US" sz="550" dirty="0" smtClean="0">
                <a:solidFill>
                  <a:srgbClr val="0000CC"/>
                </a:solidFill>
                <a:latin typeface="Arial Narrow" panose="020B0606020202030204" pitchFamily="34" charset="0"/>
              </a:rPr>
              <a:t> L = 110 cm</a:t>
            </a:r>
          </a:p>
          <a:p>
            <a:r>
              <a:rPr lang="en-US" sz="550" dirty="0">
                <a:solidFill>
                  <a:srgbClr val="0000CC"/>
                </a:solidFill>
                <a:latin typeface="Arial Narrow" panose="020B0606020202030204" pitchFamily="34" charset="0"/>
              </a:rPr>
              <a:t> </a:t>
            </a:r>
            <a:r>
              <a:rPr lang="en-US" sz="550" dirty="0" smtClean="0">
                <a:solidFill>
                  <a:srgbClr val="0000CC"/>
                </a:solidFill>
                <a:latin typeface="Arial Narrow" panose="020B0606020202030204" pitchFamily="34" charset="0"/>
              </a:rPr>
              <a:t>W </a:t>
            </a:r>
            <a:r>
              <a:rPr lang="en-US" sz="550" dirty="0">
                <a:solidFill>
                  <a:srgbClr val="0000CC"/>
                </a:solidFill>
                <a:latin typeface="Arial Narrow" panose="020B0606020202030204" pitchFamily="34" charset="0"/>
              </a:rPr>
              <a:t>= 110 </a:t>
            </a:r>
            <a:r>
              <a:rPr lang="en-US" sz="550" dirty="0" smtClean="0">
                <a:solidFill>
                  <a:srgbClr val="0000CC"/>
                </a:solidFill>
                <a:latin typeface="Arial Narrow" panose="020B0606020202030204" pitchFamily="34" charset="0"/>
              </a:rPr>
              <a:t>cm</a:t>
            </a:r>
          </a:p>
          <a:p>
            <a:r>
              <a:rPr lang="en-US" sz="550" dirty="0">
                <a:solidFill>
                  <a:srgbClr val="0000CC"/>
                </a:solidFill>
                <a:latin typeface="Arial Narrow" panose="020B0606020202030204" pitchFamily="34" charset="0"/>
              </a:rPr>
              <a:t> </a:t>
            </a:r>
            <a:r>
              <a:rPr lang="en-US" sz="550" dirty="0" smtClean="0">
                <a:solidFill>
                  <a:srgbClr val="0000CC"/>
                </a:solidFill>
                <a:latin typeface="Arial Narrow" panose="020B0606020202030204" pitchFamily="34" charset="0"/>
              </a:rPr>
              <a:t>H </a:t>
            </a:r>
            <a:r>
              <a:rPr lang="en-US" sz="550" dirty="0">
                <a:solidFill>
                  <a:srgbClr val="0000CC"/>
                </a:solidFill>
                <a:latin typeface="Arial Narrow" panose="020B0606020202030204" pitchFamily="34" charset="0"/>
              </a:rPr>
              <a:t>= </a:t>
            </a:r>
            <a:r>
              <a:rPr lang="en-US" sz="550" dirty="0" smtClean="0">
                <a:solidFill>
                  <a:srgbClr val="0000CC"/>
                </a:solidFill>
                <a:latin typeface="Arial Narrow" panose="020B0606020202030204" pitchFamily="34" charset="0"/>
              </a:rPr>
              <a:t>90 cm</a:t>
            </a:r>
            <a:endParaRPr lang="en-US" sz="500" dirty="0" smtClean="0">
              <a:solidFill>
                <a:srgbClr val="0000CC"/>
              </a:solidFill>
              <a:latin typeface="Arial Narrow" panose="020B0606020202030204" pitchFamily="34" charset="0"/>
            </a:endParaRPr>
          </a:p>
          <a:p>
            <a:endParaRPr lang="en-US" sz="500" dirty="0">
              <a:solidFill>
                <a:srgbClr val="0000CC"/>
              </a:solidFill>
              <a:latin typeface="Arial Narrow" panose="020B0606020202030204" pitchFamily="34" charset="0"/>
            </a:endParaRPr>
          </a:p>
          <a:p>
            <a:r>
              <a:rPr lang="en-US" sz="550" dirty="0" smtClean="0">
                <a:solidFill>
                  <a:srgbClr val="0000CC"/>
                </a:solidFill>
                <a:latin typeface="Arial Narrow" panose="020B0606020202030204" pitchFamily="34" charset="0"/>
              </a:rPr>
              <a:t>Weight = 75 kg.</a:t>
            </a:r>
            <a:endParaRPr lang="en-US" sz="550" dirty="0">
              <a:solidFill>
                <a:srgbClr val="0000CC"/>
              </a:solidFill>
              <a:latin typeface="Comic Sans MS" panose="030F0702030302020204" pitchFamily="66" charset="0"/>
            </a:endParaRPr>
          </a:p>
        </p:txBody>
      </p:sp>
      <p:sp>
        <p:nvSpPr>
          <p:cNvPr id="82" name="Right Brace 81"/>
          <p:cNvSpPr/>
          <p:nvPr/>
        </p:nvSpPr>
        <p:spPr>
          <a:xfrm>
            <a:off x="3174909" y="2308420"/>
            <a:ext cx="48527" cy="684803"/>
          </a:xfrm>
          <a:prstGeom prst="rightBrace">
            <a:avLst/>
          </a:prstGeom>
          <a:ln w="6350">
            <a:solidFill>
              <a:srgbClr val="0000CC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whe walk up w/ fldr"/>
          <p:cNvGrpSpPr/>
          <p:nvPr/>
        </p:nvGrpSpPr>
        <p:grpSpPr>
          <a:xfrm>
            <a:off x="5635601" y="3607735"/>
            <a:ext cx="1376005" cy="1912370"/>
            <a:chOff x="2486668" y="3411459"/>
            <a:chExt cx="1449755" cy="1972040"/>
          </a:xfrm>
        </p:grpSpPr>
        <p:pic>
          <p:nvPicPr>
            <p:cNvPr id="80" name="folder_yellow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86" name="Whe Walk"/>
            <p:cNvPicPr>
              <a:picLocks noChangeAspect="1"/>
            </p:cNvPicPr>
            <p:nvPr/>
          </p:nvPicPr>
          <p:blipFill rotWithShape="1">
            <a:blip r:embed="rId18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282" b="97009" l="9302" r="89302">
                          <a14:foregroundMark x1="46047" y1="11111" x2="46047" y2="1111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pic>
        <p:nvPicPr>
          <p:cNvPr id="88" name="Paper2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68227" l="0" r="100000">
                        <a14:foregroundMark x1="26172" y1="2341" x2="4980" y2="46377"/>
                        <a14:foregroundMark x1="5176" y1="46934" x2="64453" y2="67224"/>
                        <a14:foregroundMark x1="25977" y1="2787" x2="98438" y2="24526"/>
                        <a14:foregroundMark x1="98926" y1="25195" x2="89355" y2="57191"/>
                        <a14:foregroundMark x1="89355" y1="57414" x2="82227" y2="62765"/>
                        <a14:foregroundMark x1="82227" y1="63099" x2="73535" y2="67559"/>
                        <a14:foregroundMark x1="73633" y1="67336" x2="68945" y2="67670"/>
                        <a14:foregroundMark x1="63965" y1="67001" x2="70996" y2="67559"/>
                        <a14:foregroundMark x1="26953" y1="3233" x2="71973" y2="65775"/>
                        <a14:foregroundMark x1="80859" y1="19398" x2="79883" y2="60758"/>
                        <a14:foregroundMark x1="53711" y1="10479" x2="53711" y2="10479"/>
                        <a14:foregroundMark x1="51855" y1="9810" x2="55859" y2="10591"/>
                        <a14:backgroundMark x1="33789" y1="3344" x2="55566" y2="9588"/>
                        <a14:backgroundMark x1="18066" y1="16499" x2="1270" y2="52397"/>
                        <a14:backgroundMark x1="3613" y1="47826" x2="50879" y2="64326"/>
                        <a14:backgroundMark x1="95605" y1="41249" x2="82227" y2="82163"/>
                        <a14:backgroundMark x1="77441" y1="67001" x2="92773" y2="56187"/>
                        <a14:backgroundMark x1="44336" y1="61761" x2="72754" y2="70346"/>
                        <a14:backgroundMark x1="98000" y1="65161" x2="98000" y2="65161"/>
                        <a14:backgroundMark x1="96667" y1="16774" x2="66000" y2="0"/>
                        <a14:backgroundMark x1="98000" y1="16129" x2="98667" y2="0"/>
                        <a14:backgroundMark x1="2000" y1="52903" x2="27333" y2="1935"/>
                        <a14:backgroundMark x1="667" y1="51613" x2="667" y2="645"/>
                        <a14:backgroundMark x1="22000" y1="9032" x2="4667" y2="0"/>
                        <a14:backgroundMark x1="4000" y1="51613" x2="10000" y2="1935"/>
                        <a14:backgroundMark x1="18667" y1="7742" x2="16000" y2="25161"/>
                        <a14:backgroundMark x1="16000" y1="12903" x2="22000" y2="10323"/>
                        <a14:backgroundMark x1="22000" y1="10323" x2="22000" y2="10968"/>
                        <a14:backgroundMark x1="94000" y1="21290" x2="24667" y2="645"/>
                        <a14:backgroundMark x1="84000" y1="17419" x2="86000" y2="10323"/>
                        <a14:backgroundMark x1="18667" y1="15484" x2="27333" y2="1290"/>
                        <a14:backgroundMark x1="14000" y1="8387" x2="18000" y2="645"/>
                        <a14:backgroundMark x1="16667" y1="8387" x2="25333" y2="0"/>
                        <a14:backgroundMark x1="93333" y1="9677" x2="99333" y2="23871"/>
                        <a14:backgroundMark x1="88000" y1="18710" x2="99333" y2="23871"/>
                        <a14:backgroundMark x1="96667" y1="47742" x2="96000" y2="75484"/>
                        <a14:backgroundMark x1="94000" y1="48387" x2="92667" y2="76129"/>
                        <a14:backgroundMark x1="92667" y1="56129" x2="99333" y2="53548"/>
                        <a14:backgroundMark x1="92000" y1="57419" x2="99333" y2="20000"/>
                        <a14:backgroundMark x1="98000" y1="52258" x2="99333" y2="21290"/>
                        <a14:backgroundMark x1="93333" y1="58710" x2="72000" y2="74194"/>
                        <a14:backgroundMark x1="92000" y1="62581" x2="65333" y2="703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69" t="1193" r="-912" b="30184"/>
          <a:stretch/>
        </p:blipFill>
        <p:spPr>
          <a:xfrm rot="3738440" flipV="1">
            <a:off x="5135870" y="1844536"/>
            <a:ext cx="1059355" cy="535095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87" name="folder_yellow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78441">
            <a:off x="5227547" y="1719839"/>
            <a:ext cx="945834" cy="686124"/>
          </a:xfrm>
          <a:prstGeom prst="rect">
            <a:avLst/>
          </a:prstGeom>
          <a:scene3d>
            <a:camera prst="isometricOffAxis2Top"/>
            <a:lightRig rig="threePt" dir="t"/>
          </a:scene3d>
        </p:spPr>
      </p:pic>
      <p:pic>
        <p:nvPicPr>
          <p:cNvPr id="27" name="Invoice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7132790" y="74973"/>
            <a:ext cx="4440779" cy="6479173"/>
          </a:xfrm>
          <a:prstGeom prst="rect">
            <a:avLst/>
          </a:prstGeom>
        </p:spPr>
      </p:pic>
      <p:pic>
        <p:nvPicPr>
          <p:cNvPr id="30" name="DR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7315467" y="199693"/>
            <a:ext cx="4440982" cy="6459670"/>
          </a:xfrm>
          <a:prstGeom prst="rect">
            <a:avLst/>
          </a:prstGeom>
        </p:spPr>
      </p:pic>
      <p:pic>
        <p:nvPicPr>
          <p:cNvPr id="48" name="PL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946004" y="2557797"/>
            <a:ext cx="6164554" cy="418547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9" name="Making SD"/>
          <p:cNvSpPr txBox="1"/>
          <p:nvPr/>
        </p:nvSpPr>
        <p:spPr>
          <a:xfrm>
            <a:off x="3995340" y="1580384"/>
            <a:ext cx="9637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Making Shipment</a:t>
            </a:r>
          </a:p>
          <a:p>
            <a:pPr algn="ctr"/>
            <a:r>
              <a:rPr lang="en-US" sz="8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Documents</a:t>
            </a:r>
            <a:endParaRPr lang="en-US" sz="12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6" name="chk_1"/>
          <p:cNvPicPr>
            <a:picLocks noChangeAspect="1"/>
          </p:cNvPicPr>
          <p:nvPr/>
        </p:nvPicPr>
        <p:blipFill>
          <a:blip r:embed="rId27" cstate="print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ackgroundRemoval t="0" b="96903" l="0" r="9955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921">
            <a:off x="1493478" y="1780990"/>
            <a:ext cx="443511" cy="449478"/>
          </a:xfrm>
          <a:prstGeom prst="rect">
            <a:avLst/>
          </a:prstGeom>
        </p:spPr>
      </p:pic>
      <p:sp>
        <p:nvSpPr>
          <p:cNvPr id="97" name="Current p. dis"/>
          <p:cNvSpPr txBox="1"/>
          <p:nvPr/>
        </p:nvSpPr>
        <p:spPr>
          <a:xfrm>
            <a:off x="0" y="-60394"/>
            <a:ext cx="6566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Century Gothic" panose="020B0502020202020204" pitchFamily="34" charset="0"/>
              </a:rPr>
              <a:t>OUR CURRENT PROCESS</a:t>
            </a:r>
            <a:endParaRPr lang="en-US" sz="44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Century Gothic" panose="020B0502020202020204" pitchFamily="34" charset="0"/>
            </a:endParaRPr>
          </a:p>
        </p:txBody>
      </p:sp>
      <p:sp>
        <p:nvSpPr>
          <p:cNvPr id="98" name="Oval 97"/>
          <p:cNvSpPr/>
          <p:nvPr/>
        </p:nvSpPr>
        <p:spPr>
          <a:xfrm>
            <a:off x="-1300986" y="565898"/>
            <a:ext cx="1099273" cy="889337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15</a:t>
            </a:r>
            <a:r>
              <a:rPr lang="en-US" b="1" dirty="0" smtClean="0">
                <a:solidFill>
                  <a:schemeClr val="bg1"/>
                </a:solidFill>
              </a:rPr>
              <a:t>mins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9" name="Oval 98"/>
          <p:cNvSpPr/>
          <p:nvPr/>
        </p:nvSpPr>
        <p:spPr>
          <a:xfrm>
            <a:off x="-1289240" y="1537317"/>
            <a:ext cx="1099273" cy="889337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10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mins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-1341317" y="2443464"/>
            <a:ext cx="1099273" cy="889337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10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mins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-1310183" y="3468624"/>
            <a:ext cx="1099273" cy="889337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15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mins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-1346943" y="4469353"/>
            <a:ext cx="1099273" cy="889337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20</a:t>
            </a:r>
          </a:p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mins</a:t>
            </a:r>
            <a:r>
              <a:rPr lang="en-US" sz="1200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461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7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9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0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1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18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79 0.01088 L 0.17096 -0.02477 " pathEditMode="relative" rAng="0" ptsTypes="AA">
                                          <p:cBhvr>
                                            <p:cTn id="6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81" y="-17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75" presetID="3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72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2.59259E-6 L -0.42383 0.25232 " pathEditMode="relative" rAng="0" ptsTypes="AA">
                                          <p:cBhvr>
                                            <p:cTn id="8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198" y="1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4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7" presetID="0" presetClass="path" presetSubtype="0" accel="29000" decel="1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096 -0.02477 L 0.17096 -0.02431 C 0.21849 -0.07801 0.17369 -0.03125 0.31445 -0.03565 C 0.31601 -0.03565 0.31744 -0.03658 0.31888 -0.03727 C 0.32122 -0.0382 0.32291 -0.03889 0.32552 -0.03935 C 0.32695 -0.04097 0.32929 -0.04213 0.33086 -0.04329 C 0.33229 -0.04422 0.33359 -0.04491 0.33489 -0.04537 C 0.3457 -0.05463 0.33645 -0.04977 0.3457 -0.05394 C 0.3457 -0.05394 0.35195 -0.0632 0.35234 -0.06389 C 0.35586 -0.06644 0.36836 -0.06829 0.36953 -0.06829 C 0.37187 -0.06945 0.37382 -0.07153 0.37643 -0.07199 C 0.3845 -0.07408 0.39244 -0.07593 0.40026 -0.07847 C 0.40182 -0.07894 0.40325 -0.0801 0.40455 -0.08033 C 0.40859 -0.08195 0.41237 -0.08287 0.41614 -0.08449 C 0.42721 -0.08935 0.4194 -0.08658 0.42825 -0.09283 C 0.42942 -0.09375 0.4302 -0.09375 0.43151 -0.09491 C 0.4375 -0.09861 0.43619 -0.09977 0.44205 -0.10301 C 0.44687 -0.10579 0.44466 -0.10417 0.44869 -0.10695 C 0.45755 -0.12153 0.44739 -0.10695 0.45625 -0.11551 C 0.45781 -0.11667 0.45911 -0.11991 0.4608 -0.12153 C 0.46197 -0.12269 0.46328 -0.12269 0.46471 -0.12361 C 0.46562 -0.12408 0.46614 -0.12477 0.46731 -0.1257 C 0.47539 -0.13334 0.46731 -0.15255 0.47395 -0.15741 C 0.47552 -0.16065 0.48489 -0.14537 0.48763 -0.15463 C 0.48893 -0.15787 0.48971 -0.16111 0.49023 -0.16435 C 0.49244 -0.17037 0.49427 -0.1757 0.4957 -0.18125 C 0.497 -0.18449 0.4983 -0.18935 0.49961 -0.19167 C 0.50091 -0.1926 0.50078 -0.20834 0.50182 -0.21019 C 0.50403 -0.21435 0.50768 -0.20486 0.51028 -0.20972 C 0.51119 -0.21181 0.51171 -0.21435 0.51302 -0.21597 C 0.51393 -0.21736 0.51445 -0.21875 0.51575 -0.22037 C 0.51653 -0.22222 0.51705 -0.22385 0.51718 -0.22639 C 0.51836 -0.22917 0.51836 -0.23241 0.51966 -0.23426 C 0.51979 -0.23611 0.52109 -0.23565 0.52239 -0.23635 C 0.52343 -0.23843 0.52447 -0.24051 0.52513 -0.2426 C 0.52643 -0.24653 0.52487 -0.26181 0.52708 -0.26482 C 0.52838 -0.26713 0.53059 -0.27639 0.53177 -0.27917 C 0.53307 -0.28287 0.53437 -0.27014 0.53593 -0.27338 C 0.53711 -0.27547 0.53815 -0.27778 0.53919 -0.27963 C 0.54101 -0.28264 0.54479 -0.28797 0.54479 -0.2875 C 0.54518 -0.29005 0.54518 -0.29236 0.54518 -0.29398 C 0.54648 -0.29676 0.55065 -0.30093 0.55182 -0.30209 C 0.55677 -0.30764 0.55312 -0.30463 0.55729 -0.3125 C 0.56132 -0.31991 0.55872 -0.31389 0.56341 -0.31875 C 0.57057 -0.32662 0.56197 -0.31945 0.56901 -0.32477 L 0.57734 -0.34329 C 0.57838 -0.34537 0.57864 -0.34769 0.57994 -0.34931 C 0.58125 -0.35139 0.58268 -0.35324 0.58398 -0.35556 C 0.58476 -0.35741 0.58489 -0.36019 0.58528 -0.36181 C 0.5875 -0.36505 0.58932 -0.36713 0.59088 -0.37014 C 0.59218 -0.37199 0.59336 -0.37431 0.59466 -0.37616 C 0.597 -0.37894 0.60026 -0.38426 0.60026 -0.38403 C 0.60156 -0.38843 0.60273 -0.3926 0.60403 -0.39676 C 0.60507 -0.39885 0.60546 -0.40116 0.60625 -0.40301 C 0.60768 -0.40556 0.60898 -0.4081 0.6095 -0.41088 C 0.61744 -0.43102 0.60507 -0.40209 0.61471 -0.42338 C 0.61705 -0.43889 0.61341 -0.42037 0.61849 -0.4338 C 0.61875 -0.43519 0.61953 -0.43959 0.61953 -0.43935 " pathEditMode="relative" rAng="0" ptsTypes="AAAAAAAAAAAAAAAAAAAAAAAAAAAAAAAAAAAAAAAAAAAAAAAAAAAAAAAAAA">
                                          <p:cBhvr>
                                            <p:cTn id="9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22" y="-20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0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2.59259E-6 L -0.24531 -0.05162 " pathEditMode="relative" rAng="0" ptsTypes="AA">
                                          <p:cBhvr>
                                            <p:cTn id="10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66" y="-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2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531 -0.05162 L 1.45833E-6 7.40741E-7 " pathEditMode="relative" rAng="0" ptsTypes="AA">
                                          <p:cBhvr>
                                            <p:cTn id="118" dur="1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24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2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25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73 -0.00209 L 0.24258 0.04954 " pathEditMode="relative" rAng="0" ptsTypes="AA">
                                          <p:cBhvr>
                                            <p:cTn id="12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151" y="24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128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13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134" presetID="42" presetClass="path" presetSubtype="0" accel="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2.59259E-6 L -0.24636 0.32778 " pathEditMode="relative" rAng="0" ptsTypes="AA">
                                          <p:cBhvr>
                                            <p:cTn id="135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318" y="1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1760"/>
                                </p:stCondLst>
                                <p:childTnLst>
                                  <p:par>
                                    <p:cTn id="137" presetID="42" presetClass="path" presetSubtype="0" decel="4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636 0.32778 L -0.5013 0.40416 " pathEditMode="relative" rAng="0" ptsTypes="AA">
                                          <p:cBhvr>
                                            <p:cTn id="138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43" y="400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2510"/>
                                </p:stCondLst>
                                <p:childTnLst>
                                  <p:par>
                                    <p:cTn id="140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2510"/>
                                </p:stCondLst>
                                <p:childTnLst>
                                  <p:par>
                                    <p:cTn id="143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74 -0.00394 L 0.51705 0.05949 " pathEditMode="relative" rAng="0" ptsTypes="AA">
                                          <p:cBhvr>
                                            <p:cTn id="15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990" y="3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41875 0.25047 L -0.58711 0.01204 " pathEditMode="relative" rAng="0" ptsTypes="AA">
                                          <p:cBhvr>
                                            <p:cTn id="160" dur="1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424" y="-1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510"/>
                                </p:stCondLst>
                                <p:childTnLst>
                                  <p:par>
                                    <p:cTn id="16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1" dur="500"/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7" fill="hold">
                          <p:stCondLst>
                            <p:cond delay="indefinite"/>
                          </p:stCondLst>
                          <p:childTnLst>
                            <p:par>
                              <p:cTn id="2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3.33333E-6 L -0.60182 0.0037 " pathEditMode="relative" rAng="0" ptsTypes="AA">
                                          <p:cBhvr>
                                            <p:cTn id="220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299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2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3" fill="hold">
                          <p:stCondLst>
                            <p:cond delay="indefinite"/>
                          </p:stCondLst>
                          <p:childTnLst>
                            <p:par>
                              <p:cTn id="2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5" presetID="4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3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8" fill="hold">
                          <p:stCondLst>
                            <p:cond delay="indefinite"/>
                          </p:stCondLst>
                          <p:childTnLst>
                            <p:par>
                              <p:cTn id="2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2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6" dur="500"/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7" fill="hold">
                          <p:stCondLst>
                            <p:cond delay="indefinite"/>
                          </p:stCondLst>
                          <p:childTnLst>
                            <p:par>
                              <p:cTn id="2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1" dur="500"/>
                                            <p:tgtEl>
                                              <p:spTgt spid="8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2" fill="hold">
                          <p:stCondLst>
                            <p:cond delay="indefinite"/>
                          </p:stCondLst>
                          <p:childTnLst>
                            <p:par>
                              <p:cTn id="2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6" dur="500"/>
                                            <p:tgtEl>
                                              <p:spTgt spid="8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1" dur="500"/>
                                            <p:tgtEl>
                                              <p:spTgt spid="8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2" fill="hold">
                          <p:stCondLst>
                            <p:cond delay="indefinite"/>
                          </p:stCondLst>
                          <p:childTnLst>
                            <p:par>
                              <p:cTn id="2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6" dur="500"/>
                                            <p:tgtEl>
                                              <p:spTgt spid="8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7" fill="hold">
                          <p:stCondLst>
                            <p:cond delay="indefinite"/>
                          </p:stCondLst>
                          <p:childTnLst>
                            <p:par>
                              <p:cTn id="2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7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9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1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2" presetID="42" presetClass="path" presetSubtype="0" accel="9333" decel="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2.22222E-6 L -0.32383 -0.10811 " pathEditMode="relative" rAng="0" ptsTypes="AA">
                                          <p:cBhvr>
                                            <p:cTn id="313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510" y="-5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1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20" presetID="42" presetClass="path" presetSubtype="0" accel="12000" decel="1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7.40741E-7 L 0.24244 -0.32917 " pathEditMode="relative" rAng="0" ptsTypes="AA">
                                          <p:cBhvr>
                                            <p:cTn id="321" dur="6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05" y="-16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2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2.22222E-6 L -0.07748 -0.43588 " pathEditMode="relative" rAng="0" ptsTypes="AA">
                                          <p:cBhvr>
                                            <p:cTn id="323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71" y="-217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4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32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7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3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331" presetID="42" presetClass="path" presetSubtype="0" accel="16000" de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549 -0.43541 L -0.32279 -0.4875 " pathEditMode="relative" rAng="0" ptsTypes="AA">
                                          <p:cBhvr>
                                            <p:cTn id="33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943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625 1.85185E-6 L -0.33281 -0.48218 " pathEditMode="relative" rAng="0" ptsTypes="AA">
                                          <p:cBhvr>
                                            <p:cTn id="334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53" y="-241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5" fill="hold">
                          <p:stCondLst>
                            <p:cond delay="indefinite"/>
                          </p:stCondLst>
                          <p:childTnLst>
                            <p:par>
                              <p:cTn id="3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4" presetID="0" presetClass="path" presetSubtype="0" accel="14000" fill="hold" nodeType="afterEffect" p14:presetBounceEnd="5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3906 -0.48218 L -0.08307 -0.42361 L -0.34297 -0.09468 L 0.003 0.00139 " pathEditMode="relative" ptsTypes="AAAA" p14:bounceEnd="500">
                                          <p:cBhvr>
                                            <p:cTn id="34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6" fill="hold">
                          <p:stCondLst>
                            <p:cond delay="indefinite"/>
                          </p:stCondLst>
                          <p:childTnLst>
                            <p:par>
                              <p:cTn id="3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0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1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352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3.7037E-7 L -0.04843 -0.00393 " pathEditMode="relative" rAng="0" ptsTypes="AA">
                                          <p:cBhvr>
                                            <p:cTn id="35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22" y="-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4" fill="hold">
                          <p:stCondLst>
                            <p:cond delay="indefinite"/>
                          </p:stCondLst>
                          <p:childTnLst>
                            <p:par>
                              <p:cTn id="3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6" presetID="22" presetClass="entr" presetSubtype="1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8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0" presetID="32" presetClass="emph" presetSubtype="0" repeatCount="indefinite" fill="remove" grpId="5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36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6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6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6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0" fill="hold">
                          <p:stCondLst>
                            <p:cond delay="indefinite"/>
                          </p:stCondLst>
                          <p:childTnLst>
                            <p:par>
                              <p:cTn id="3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6" fill="hold">
                          <p:stCondLst>
                            <p:cond delay="indefinite"/>
                          </p:stCondLst>
                          <p:childTnLst>
                            <p:par>
                              <p:cTn id="3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2" fill="hold">
                          <p:stCondLst>
                            <p:cond delay="indefinite"/>
                          </p:stCondLst>
                          <p:childTnLst>
                            <p:par>
                              <p:cTn id="3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4" presetID="1" presetClass="exit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4" fill="hold">
                          <p:stCondLst>
                            <p:cond delay="indefinite"/>
                          </p:stCondLst>
                          <p:childTnLst>
                            <p:par>
                              <p:cTn id="3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22222E-6 L -0.25078 -0.02037 " pathEditMode="relative" rAng="0" ptsTypes="AA">
                                          <p:cBhvr>
                                            <p:cTn id="405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39" y="-10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6" fill="hold">
                          <p:stCondLst>
                            <p:cond delay="indefinite"/>
                          </p:stCondLst>
                          <p:childTnLst>
                            <p:par>
                              <p:cTn id="4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0" dur="2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1" fill="hold">
                          <p:stCondLst>
                            <p:cond delay="indefinite"/>
                          </p:stCondLst>
                          <p:childTnLst>
                            <p:par>
                              <p:cTn id="4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22222E-6 L 0.31784 0.03287 " pathEditMode="relative" rAng="0" ptsTypes="AA">
                                          <p:cBhvr>
                                            <p:cTn id="421" dur="1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20" y="18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2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423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2.96296E-6 L 0.58008 0.05463 " pathEditMode="relative" rAng="0" ptsTypes="AA">
                                          <p:cBhvr>
                                            <p:cTn id="424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49" y="25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5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42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8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42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2982 0.03334 L 0.07149 0.36065 " pathEditMode="relative" rAng="0" ptsTypes="AA">
                                          <p:cBhvr>
                                            <p:cTn id="43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474" y="1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3" fill="hold">
                                <p:stCondLst>
                                  <p:cond delay="1760"/>
                                </p:stCondLst>
                                <p:childTnLst>
                                  <p:par>
                                    <p:cTn id="434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9206 0.0551 L 0.33372 0.3824 " pathEditMode="relative" rAng="0" ptsTypes="AA">
                                          <p:cBhvr>
                                            <p:cTn id="437" dur="1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721" y="1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8" fill="hold">
                                <p:stCondLst>
                                  <p:cond delay="1770"/>
                                </p:stCondLst>
                                <p:childTnLst>
                                  <p:par>
                                    <p:cTn id="43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1" fill="hold">
                                <p:stCondLst>
                                  <p:cond delay="1770"/>
                                </p:stCondLst>
                                <p:childTnLst>
                                  <p:par>
                                    <p:cTn id="442" presetID="42" presetClass="path" presetSubtype="0" accel="18667" decel="1733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3372 0.38241 L 0.57356 0.50163 " pathEditMode="relative" rAng="0" ptsTypes="AA">
                                          <p:cBhvr>
                                            <p:cTn id="443" dur="6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826" y="5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4" fill="hold">
                          <p:stCondLst>
                            <p:cond delay="indefinite"/>
                          </p:stCondLst>
                          <p:childTnLst>
                            <p:par>
                              <p:cTn id="4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1.48148E-6 L 0.31211 0.47732 " pathEditMode="relative" rAng="0" ptsTypes="AA">
                                          <p:cBhvr>
                                            <p:cTn id="451" dur="1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745" y="227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2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45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211 0.47731 L 0.07604 0.35833 L 0.33411 0.04028 L -0.00182 -0.00486 " pathEditMode="relative" rAng="0" ptsTypes="AAAA">
                                          <p:cBhvr>
                                            <p:cTn id="45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96" y="-241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0" grpId="1" animBg="1"/>
          <p:bldP spid="59" grpId="0" animBg="1"/>
          <p:bldP spid="59" grpId="1" animBg="1"/>
          <p:bldP spid="28" grpId="0" animBg="1"/>
          <p:bldP spid="28" grpId="1" animBg="1"/>
          <p:bldP spid="49" grpId="0" animBg="1"/>
          <p:bldP spid="49" grpId="1" animBg="1"/>
          <p:bldP spid="50" grpId="0"/>
          <p:bldP spid="50" grpId="1"/>
          <p:bldP spid="56" grpId="0"/>
          <p:bldP spid="56" grpId="1"/>
          <p:bldP spid="57" grpId="0"/>
          <p:bldP spid="57" grpId="1"/>
          <p:bldP spid="58" grpId="0" build="p"/>
          <p:bldP spid="58" grpId="1" build="p"/>
          <p:bldP spid="58" grpId="2" build="allAtOnce"/>
          <p:bldP spid="58" grpId="3" uiExpand="1" build="allAtOnce"/>
          <p:bldP spid="61" grpId="0" animBg="1"/>
          <p:bldP spid="61" grpId="1" animBg="1"/>
          <p:bldP spid="64" grpId="0"/>
          <p:bldP spid="64" grpId="1"/>
          <p:bldP spid="64" grpId="2"/>
          <p:bldP spid="64" grpId="3"/>
          <p:bldP spid="66" grpId="0"/>
          <p:bldP spid="66" grpId="1"/>
          <p:bldP spid="66" grpId="2"/>
          <p:bldP spid="66" grpId="3"/>
          <p:bldP spid="65" grpId="0"/>
          <p:bldP spid="65" grpId="1"/>
          <p:bldP spid="65" grpId="2"/>
          <p:bldP spid="65" grpId="3"/>
          <p:bldP spid="81" grpId="0" uiExpand="1" build="p"/>
          <p:bldP spid="81" grpId="1" uiExpand="1" build="p"/>
          <p:bldP spid="82" grpId="0" animBg="1"/>
          <p:bldP spid="82" grpId="1" animBg="1"/>
          <p:bldP spid="89" grpId="4"/>
          <p:bldP spid="89" grpId="5"/>
          <p:bldP spid="89" grpId="6"/>
          <p:bldP spid="9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53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75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75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32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120000">
                                          <p:cBhvr>
                                            <p:cTn id="17" dur="7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18" dur="150" fill="hold">
                                              <p:stCondLst>
                                                <p:cond delay="15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19" dur="15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20" dur="150" fill="hold">
                                              <p:stCondLst>
                                                <p:cond delay="45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21" dur="15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4" presetClass="entr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2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8" presetID="18" presetClass="entr" presetSubtype="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0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33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5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37" dur="25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39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41" dur="25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079 0.01088 L 0.17096 -0.02477 " pathEditMode="relative" rAng="0" ptsTypes="AA">
                                          <p:cBhvr>
                                            <p:cTn id="6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581" y="-17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1" fill="hold">
                          <p:stCondLst>
                            <p:cond delay="indefinite"/>
                          </p:stCondLst>
                          <p:childTnLst>
                            <p:par>
                              <p:cTn id="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9" fill="hold">
                          <p:stCondLst>
                            <p:cond delay="indefinite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25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75" presetID="35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7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72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875E-6 -2.59259E-6 L -0.42383 0.25232 " pathEditMode="relative" rAng="0" ptsTypes="AA">
                                          <p:cBhvr>
                                            <p:cTn id="8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1198" y="1261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4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6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97" presetID="0" presetClass="path" presetSubtype="0" accel="29000" decel="1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17096 -0.02477 L 0.17096 -0.02431 C 0.21849 -0.07801 0.17369 -0.03125 0.31445 -0.03565 C 0.31601 -0.03565 0.31744 -0.03658 0.31888 -0.03727 C 0.32122 -0.0382 0.32291 -0.03889 0.32552 -0.03935 C 0.32695 -0.04097 0.32929 -0.04213 0.33086 -0.04329 C 0.33229 -0.04422 0.33359 -0.04491 0.33489 -0.04537 C 0.3457 -0.05463 0.33645 -0.04977 0.3457 -0.05394 C 0.3457 -0.05394 0.35195 -0.0632 0.35234 -0.06389 C 0.35586 -0.06644 0.36836 -0.06829 0.36953 -0.06829 C 0.37187 -0.06945 0.37382 -0.07153 0.37643 -0.07199 C 0.3845 -0.07408 0.39244 -0.07593 0.40026 -0.07847 C 0.40182 -0.07894 0.40325 -0.0801 0.40455 -0.08033 C 0.40859 -0.08195 0.41237 -0.08287 0.41614 -0.08449 C 0.42721 -0.08935 0.4194 -0.08658 0.42825 -0.09283 C 0.42942 -0.09375 0.4302 -0.09375 0.43151 -0.09491 C 0.4375 -0.09861 0.43619 -0.09977 0.44205 -0.10301 C 0.44687 -0.10579 0.44466 -0.10417 0.44869 -0.10695 C 0.45755 -0.12153 0.44739 -0.10695 0.45625 -0.11551 C 0.45781 -0.11667 0.45911 -0.11991 0.4608 -0.12153 C 0.46197 -0.12269 0.46328 -0.12269 0.46471 -0.12361 C 0.46562 -0.12408 0.46614 -0.12477 0.46731 -0.1257 C 0.47539 -0.13334 0.46731 -0.15255 0.47395 -0.15741 C 0.47552 -0.16065 0.48489 -0.14537 0.48763 -0.15463 C 0.48893 -0.15787 0.48971 -0.16111 0.49023 -0.16435 C 0.49244 -0.17037 0.49427 -0.1757 0.4957 -0.18125 C 0.497 -0.18449 0.4983 -0.18935 0.49961 -0.19167 C 0.50091 -0.1926 0.50078 -0.20834 0.50182 -0.21019 C 0.50403 -0.21435 0.50768 -0.20486 0.51028 -0.20972 C 0.51119 -0.21181 0.51171 -0.21435 0.51302 -0.21597 C 0.51393 -0.21736 0.51445 -0.21875 0.51575 -0.22037 C 0.51653 -0.22222 0.51705 -0.22385 0.51718 -0.22639 C 0.51836 -0.22917 0.51836 -0.23241 0.51966 -0.23426 C 0.51979 -0.23611 0.52109 -0.23565 0.52239 -0.23635 C 0.52343 -0.23843 0.52447 -0.24051 0.52513 -0.2426 C 0.52643 -0.24653 0.52487 -0.26181 0.52708 -0.26482 C 0.52838 -0.26713 0.53059 -0.27639 0.53177 -0.27917 C 0.53307 -0.28287 0.53437 -0.27014 0.53593 -0.27338 C 0.53711 -0.27547 0.53815 -0.27778 0.53919 -0.27963 C 0.54101 -0.28264 0.54479 -0.28797 0.54479 -0.2875 C 0.54518 -0.29005 0.54518 -0.29236 0.54518 -0.29398 C 0.54648 -0.29676 0.55065 -0.30093 0.55182 -0.30209 C 0.55677 -0.30764 0.55312 -0.30463 0.55729 -0.3125 C 0.56132 -0.31991 0.55872 -0.31389 0.56341 -0.31875 C 0.57057 -0.32662 0.56197 -0.31945 0.56901 -0.32477 L 0.57734 -0.34329 C 0.57838 -0.34537 0.57864 -0.34769 0.57994 -0.34931 C 0.58125 -0.35139 0.58268 -0.35324 0.58398 -0.35556 C 0.58476 -0.35741 0.58489 -0.36019 0.58528 -0.36181 C 0.5875 -0.36505 0.58932 -0.36713 0.59088 -0.37014 C 0.59218 -0.37199 0.59336 -0.37431 0.59466 -0.37616 C 0.597 -0.37894 0.60026 -0.38426 0.60026 -0.38403 C 0.60156 -0.38843 0.60273 -0.3926 0.60403 -0.39676 C 0.60507 -0.39885 0.60546 -0.40116 0.60625 -0.40301 C 0.60768 -0.40556 0.60898 -0.4081 0.6095 -0.41088 C 0.61744 -0.43102 0.60507 -0.40209 0.61471 -0.42338 C 0.61705 -0.43889 0.61341 -0.42037 0.61849 -0.4338 C 0.61875 -0.43519 0.61953 -0.43959 0.61953 -0.43935 " pathEditMode="relative" rAng="0" ptsTypes="AAAAAAAAAAAAAAAAAAAAAAAAAAAAAAAAAAAAAAAAAAAAAAAAAAAAAAAAAA">
                                          <p:cBhvr>
                                            <p:cTn id="98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2422" y="-2071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0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06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2.59259E-6 L -0.24531 -0.05162 " pathEditMode="relative" rAng="0" ptsTypes="AA">
                                          <p:cBhvr>
                                            <p:cTn id="10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66" y="-259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08" fill="hold">
                          <p:stCondLst>
                            <p:cond delay="indefinite"/>
                          </p:stCondLst>
                          <p:childTnLst>
                            <p:par>
                              <p:cTn id="1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0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2" dur="25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13" fill="hold">
                          <p:stCondLst>
                            <p:cond delay="indefinite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531 -0.05162 L 1.45833E-6 7.40741E-7 " pathEditMode="relative" rAng="0" ptsTypes="AA">
                                          <p:cBhvr>
                                            <p:cTn id="118" dur="1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292" y="247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1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1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2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125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73 -0.00209 L 0.24258 0.04954 " pathEditMode="relative" rAng="0" ptsTypes="AA">
                                          <p:cBhvr>
                                            <p:cTn id="12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151" y="245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128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0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13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134" presetID="42" presetClass="path" presetSubtype="0" accel="7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29167E-6 -2.59259E-6 L -0.24636 0.32778 " pathEditMode="relative" rAng="0" ptsTypes="AA">
                                          <p:cBhvr>
                                            <p:cTn id="135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318" y="1638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6" fill="hold">
                                <p:stCondLst>
                                  <p:cond delay="1760"/>
                                </p:stCondLst>
                                <p:childTnLst>
                                  <p:par>
                                    <p:cTn id="137" presetID="42" presetClass="path" presetSubtype="0" decel="45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24636 0.32778 L -0.5013 0.40416 " pathEditMode="relative" rAng="0" ptsTypes="AA">
                                          <p:cBhvr>
                                            <p:cTn id="138" dur="7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643" y="400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2510"/>
                                </p:stCondLst>
                                <p:childTnLst>
                                  <p:par>
                                    <p:cTn id="140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2" fill="hold">
                                <p:stCondLst>
                                  <p:cond delay="2510"/>
                                </p:stCondLst>
                                <p:childTnLst>
                                  <p:par>
                                    <p:cTn id="143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7" fill="hold">
                          <p:stCondLst>
                            <p:cond delay="indefinite"/>
                          </p:stCondLst>
                          <p:childTnLst>
                            <p:par>
                              <p:cTn id="1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9" presetID="42" presetClass="path" presetSubtype="0" accel="50000" de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274 -0.00394 L 0.51705 0.05949 " pathEditMode="relative" rAng="0" ptsTypes="AA">
                                          <p:cBhvr>
                                            <p:cTn id="150" dur="125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990" y="317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1" fill="hold">
                          <p:stCondLst>
                            <p:cond delay="indefinite"/>
                          </p:stCondLst>
                          <p:childTnLst>
                            <p:par>
                              <p:cTn id="1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3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55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5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41875 0.25047 L -0.58711 0.01204 " pathEditMode="relative" rAng="0" ptsTypes="AA">
                                          <p:cBhvr>
                                            <p:cTn id="160" dur="1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424" y="-1192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510"/>
                                </p:stCondLst>
                                <p:childTnLst>
                                  <p:par>
                                    <p:cTn id="16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6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9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3" fill="hold">
                          <p:stCondLst>
                            <p:cond delay="indefinite"/>
                          </p:stCondLst>
                          <p:childTnLst>
                            <p:par>
                              <p:cTn id="1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5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77" dur="500"/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7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1" dur="500"/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2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8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8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9" fill="hold">
                          <p:stCondLst>
                            <p:cond delay="indefinite"/>
                          </p:stCondLst>
                          <p:childTnLst>
                            <p:par>
                              <p:cTn id="1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1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7" fill="hold">
                          <p:stCondLst>
                            <p:cond delay="indefinite"/>
                          </p:stCondLst>
                          <p:childTnLst>
                            <p:par>
                              <p:cTn id="2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13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6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9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70833E-6 -3.33333E-6 L -0.60182 0.0037 " pathEditMode="relative" rAng="0" ptsTypes="AA">
                                          <p:cBhvr>
                                            <p:cTn id="220" dur="125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0299" y="-394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1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2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4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225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7" fill="hold">
                          <p:stCondLst>
                            <p:cond delay="indefinite"/>
                          </p:stCondLst>
                          <p:childTnLst>
                            <p:par>
                              <p:cTn id="2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9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3" fill="hold">
                          <p:stCondLst>
                            <p:cond delay="indefinite"/>
                          </p:stCondLst>
                          <p:childTnLst>
                            <p:par>
                              <p:cTn id="2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5" presetID="4" presetClass="entr" presetSubtype="16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ox(in)">
                                          <p:cBhvr>
                                            <p:cTn id="237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8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0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4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6" presetID="1" presetClass="entr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8" fill="hold">
                          <p:stCondLst>
                            <p:cond delay="indefinite"/>
                          </p:stCondLst>
                          <p:childTnLst>
                            <p:par>
                              <p:cTn id="2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0" presetID="2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52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5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56" dur="500"/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7" fill="hold">
                          <p:stCondLst>
                            <p:cond delay="indefinite"/>
                          </p:stCondLst>
                          <p:childTnLst>
                            <p:par>
                              <p:cTn id="2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1" dur="500"/>
                                            <p:tgtEl>
                                              <p:spTgt spid="8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2" fill="hold">
                          <p:stCondLst>
                            <p:cond delay="indefinite"/>
                          </p:stCondLst>
                          <p:childTnLst>
                            <p:par>
                              <p:cTn id="2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66" dur="500"/>
                                            <p:tgtEl>
                                              <p:spTgt spid="8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67" fill="hold">
                          <p:stCondLst>
                            <p:cond delay="indefinite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1" dur="500"/>
                                            <p:tgtEl>
                                              <p:spTgt spid="8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2" fill="hold">
                          <p:stCondLst>
                            <p:cond delay="indefinite"/>
                          </p:stCondLst>
                          <p:childTnLst>
                            <p:par>
                              <p:cTn id="2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4" presetID="2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76" dur="500"/>
                                            <p:tgtEl>
                                              <p:spTgt spid="8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7" fill="hold">
                          <p:stCondLst>
                            <p:cond delay="indefinite"/>
                          </p:stCondLst>
                          <p:childTnLst>
                            <p:par>
                              <p:cTn id="2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9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1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2" end="2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3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3" end="3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5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4" end="4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>
                                                <p:txEl>
                                                  <p:pRg st="6" end="6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9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3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5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7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9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1" presetID="1" presetClass="exit" presetSubtype="0" fill="hold" grpId="3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>
                                                <p:txEl>
                                                  <p:pRg st="1" end="1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3" fill="hold">
                          <p:stCondLst>
                            <p:cond delay="indefinite"/>
                          </p:stCondLst>
                          <p:childTnLst>
                            <p:par>
                              <p:cTn id="30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5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2" presetID="42" presetClass="path" presetSubtype="0" accel="9333" decel="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2.22222E-6 L -0.32383 -0.10811 " pathEditMode="relative" rAng="0" ptsTypes="AA">
                                          <p:cBhvr>
                                            <p:cTn id="313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510" y="-537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4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1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7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20" presetID="42" presetClass="path" presetSubtype="0" accel="12000" decel="12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7 7.40741E-7 L 0.24244 -0.32917 " pathEditMode="relative" rAng="0" ptsTypes="AA">
                                          <p:cBhvr>
                                            <p:cTn id="321" dur="6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305" y="-163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2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2.22222E-6 L -0.07748 -0.43588 " pathEditMode="relative" rAng="0" ptsTypes="AA">
                                          <p:cBhvr>
                                            <p:cTn id="323" dur="2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3971" y="-21782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4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325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7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3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0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331" presetID="42" presetClass="path" presetSubtype="0" accel="16000" de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6549 -0.43541 L -0.32279 -0.4875 " pathEditMode="relative" rAng="0" ptsTypes="AA">
                                          <p:cBhvr>
                                            <p:cTn id="332" dur="75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943" y="-2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3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00625 1.85185E-6 L -0.33281 -0.48218 " pathEditMode="relative" rAng="0" ptsTypes="AA">
                                          <p:cBhvr>
                                            <p:cTn id="334" dur="1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6953" y="-241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5" fill="hold">
                          <p:stCondLst>
                            <p:cond delay="indefinite"/>
                          </p:stCondLst>
                          <p:childTnLst>
                            <p:par>
                              <p:cTn id="3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7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9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4" presetID="0" presetClass="path" presetSubtype="0" accel="14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33906 -0.48218 L -0.08307 -0.42361 L -0.34297 -0.09468 L 0.003 0.00139 " pathEditMode="relative" ptsTypes="AAAA">
                                          <p:cBhvr>
                                            <p:cTn id="345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6" fill="hold">
                          <p:stCondLst>
                            <p:cond delay="indefinite"/>
                          </p:stCondLst>
                          <p:childTnLst>
                            <p:par>
                              <p:cTn id="3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50" dur="25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1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352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4167E-6 -3.7037E-7 L -0.04843 -0.00393 " pathEditMode="relative" rAng="0" ptsTypes="AA">
                                          <p:cBhvr>
                                            <p:cTn id="35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422" y="-20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4" fill="hold">
                          <p:stCondLst>
                            <p:cond delay="indefinite"/>
                          </p:stCondLst>
                          <p:childTnLst>
                            <p:par>
                              <p:cTn id="3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6" presetID="22" presetClass="entr" presetSubtype="1" fill="hold" grpId="4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58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360" presetID="32" presetClass="emph" presetSubtype="0" repeatCount="indefinite" fill="remove" grpId="5" nodeType="after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361" dur="1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2" dur="2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63" dur="2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64" dur="200" fill="hold">
                                              <p:stCondLst>
                                                <p:cond delay="60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365" dur="200" fill="hold">
                                              <p:stCondLst>
                                                <p:cond delay="80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66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8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9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0" fill="hold">
                          <p:stCondLst>
                            <p:cond delay="indefinite"/>
                          </p:stCondLst>
                          <p:childTnLst>
                            <p:par>
                              <p:cTn id="3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2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6" fill="hold">
                          <p:stCondLst>
                            <p:cond delay="indefinite"/>
                          </p:stCondLst>
                          <p:childTnLst>
                            <p:par>
                              <p:cTn id="3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0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82" fill="hold">
                          <p:stCondLst>
                            <p:cond delay="indefinite"/>
                          </p:stCondLst>
                          <p:childTnLst>
                            <p:par>
                              <p:cTn id="3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4" presetID="1" presetClass="exit" presetSubtype="0" fill="hold" grpId="6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6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2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4" fill="hold">
                          <p:stCondLst>
                            <p:cond delay="indefinite"/>
                          </p:stCondLst>
                          <p:childTnLst>
                            <p:par>
                              <p:cTn id="3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8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4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22222E-6 L -0.25078 -0.02037 " pathEditMode="relative" rAng="0" ptsTypes="AA">
                                          <p:cBhvr>
                                            <p:cTn id="405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539" y="-101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6" fill="hold">
                          <p:stCondLst>
                            <p:cond delay="indefinite"/>
                          </p:stCondLst>
                          <p:childTnLst>
                            <p:par>
                              <p:cTn id="4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8" presetID="2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0" dur="25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11" fill="hold">
                          <p:stCondLst>
                            <p:cond delay="indefinite"/>
                          </p:stCondLst>
                          <p:childTnLst>
                            <p:par>
                              <p:cTn id="4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3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-2.22222E-6 L 0.31784 0.03287 " pathEditMode="relative" rAng="0" ptsTypes="AA">
                                          <p:cBhvr>
                                            <p:cTn id="421" dur="1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5820" y="1875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2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423" presetID="42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-2.96296E-6 L 0.58008 0.05463 " pathEditMode="relative" rAng="0" ptsTypes="AA">
                                          <p:cBhvr>
                                            <p:cTn id="424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9349" y="252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5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426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8" fill="hold">
                                <p:stCondLst>
                                  <p:cond delay="1010"/>
                                </p:stCondLst>
                                <p:childTnLst>
                                  <p:par>
                                    <p:cTn id="42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1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2982 0.03334 L 0.07149 0.36065 " pathEditMode="relative" rAng="0" ptsTypes="AA">
                                          <p:cBhvr>
                                            <p:cTn id="432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474" y="1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3" fill="hold">
                                <p:stCondLst>
                                  <p:cond delay="1760"/>
                                </p:stCondLst>
                                <p:childTnLst>
                                  <p:par>
                                    <p:cTn id="434" presetID="1" presetClass="exit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3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59206 0.0551 L 0.33372 0.3824 " pathEditMode="relative" rAng="0" ptsTypes="AA">
                                          <p:cBhvr>
                                            <p:cTn id="437" dur="1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721" y="1652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8" fill="hold">
                                <p:stCondLst>
                                  <p:cond delay="1770"/>
                                </p:stCondLst>
                                <p:childTnLst>
                                  <p:par>
                                    <p:cTn id="439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1" fill="hold">
                                <p:stCondLst>
                                  <p:cond delay="1770"/>
                                </p:stCondLst>
                                <p:childTnLst>
                                  <p:par>
                                    <p:cTn id="442" presetID="42" presetClass="path" presetSubtype="0" accel="18667" decel="17333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3372 0.38241 L 0.57356 0.50163 " pathEditMode="relative" rAng="0" ptsTypes="AA">
                                          <p:cBhvr>
                                            <p:cTn id="443" dur="6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2826" y="511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44" fill="hold">
                          <p:stCondLst>
                            <p:cond delay="indefinite"/>
                          </p:stCondLst>
                          <p:childTnLst>
                            <p:par>
                              <p:cTn id="4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6" presetID="1" presetClass="exit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8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08333E-6 1.48148E-6 L 0.31211 0.47732 " pathEditMode="relative" rAng="0" ptsTypes="AA">
                                          <p:cBhvr>
                                            <p:cTn id="451" dur="1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6745" y="22731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2" fill="hold">
                                <p:stCondLst>
                                  <p:cond delay="10"/>
                                </p:stCondLst>
                                <p:childTnLst>
                                  <p:par>
                                    <p:cTn id="45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5" presetID="0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.31211 0.47731 L 0.07604 0.35833 L 0.33411 0.04028 L -0.00182 -0.00486 " pathEditMode="relative" rAng="0" ptsTypes="AAAA">
                                          <p:cBhvr>
                                            <p:cTn id="456" dur="20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4596" y="-2412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0" grpId="0" animBg="1"/>
          <p:bldP spid="60" grpId="1" animBg="1"/>
          <p:bldP spid="59" grpId="0" animBg="1"/>
          <p:bldP spid="59" grpId="1" animBg="1"/>
          <p:bldP spid="28" grpId="0" animBg="1"/>
          <p:bldP spid="28" grpId="1" animBg="1"/>
          <p:bldP spid="49" grpId="0" animBg="1"/>
          <p:bldP spid="49" grpId="1" animBg="1"/>
          <p:bldP spid="50" grpId="0"/>
          <p:bldP spid="50" grpId="1"/>
          <p:bldP spid="56" grpId="0"/>
          <p:bldP spid="56" grpId="1"/>
          <p:bldP spid="57" grpId="0"/>
          <p:bldP spid="57" grpId="1"/>
          <p:bldP spid="58" grpId="0" build="p"/>
          <p:bldP spid="58" grpId="1" build="p"/>
          <p:bldP spid="58" grpId="2" build="allAtOnce"/>
          <p:bldP spid="58" grpId="3" uiExpand="1" build="allAtOnce"/>
          <p:bldP spid="61" grpId="0" animBg="1"/>
          <p:bldP spid="61" grpId="1" animBg="1"/>
          <p:bldP spid="64" grpId="0"/>
          <p:bldP spid="64" grpId="1"/>
          <p:bldP spid="64" grpId="2"/>
          <p:bldP spid="64" grpId="3"/>
          <p:bldP spid="66" grpId="0"/>
          <p:bldP spid="66" grpId="1"/>
          <p:bldP spid="66" grpId="2"/>
          <p:bldP spid="66" grpId="3"/>
          <p:bldP spid="65" grpId="0"/>
          <p:bldP spid="65" grpId="1"/>
          <p:bldP spid="65" grpId="2"/>
          <p:bldP spid="65" grpId="3"/>
          <p:bldP spid="81" grpId="0" uiExpand="1" build="p"/>
          <p:bldP spid="81" grpId="1" uiExpand="1" build="p"/>
          <p:bldP spid="82" grpId="0" animBg="1"/>
          <p:bldP spid="82" grpId="1" animBg="1"/>
          <p:bldP spid="89" grpId="4"/>
          <p:bldP spid="89" grpId="5"/>
          <p:bldP spid="89" grpId="6"/>
          <p:bldP spid="97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C IC"/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5495" r="36395" b="5498"/>
          <a:stretch/>
        </p:blipFill>
        <p:spPr>
          <a:xfrm>
            <a:off x="4933683" y="1145899"/>
            <a:ext cx="921824" cy="190552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73903" y="3324358"/>
            <a:ext cx="11659277" cy="198046"/>
          </a:xfrm>
          <a:prstGeom prst="rect">
            <a:avLst/>
          </a:prstGeom>
          <a:pattFill prst="horzBrick">
            <a:fgClr>
              <a:schemeClr val="bg2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he IC Red"/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5495" r="36395" b="5498"/>
          <a:stretch/>
        </p:blipFill>
        <p:spPr>
          <a:xfrm>
            <a:off x="9962076" y="4306840"/>
            <a:ext cx="921824" cy="1905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82"/>
          <a:stretch/>
        </p:blipFill>
        <p:spPr>
          <a:xfrm>
            <a:off x="93691" y="4749799"/>
            <a:ext cx="2697770" cy="1774353"/>
          </a:xfrm>
          <a:prstGeom prst="rect">
            <a:avLst/>
          </a:prstGeom>
        </p:spPr>
      </p:pic>
      <p:pic>
        <p:nvPicPr>
          <p:cNvPr id="33" name="Requestor Sit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2" t="3995" r="17724" b="54653"/>
          <a:stretch/>
        </p:blipFill>
        <p:spPr>
          <a:xfrm>
            <a:off x="1257632" y="4366883"/>
            <a:ext cx="946014" cy="1028107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1339" y="3881830"/>
            <a:ext cx="1797558" cy="385280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NCV Requisition thru system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861068" y="3727038"/>
            <a:ext cx="1899320" cy="483705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Receiving and Packing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153547" y="618379"/>
            <a:ext cx="1981200" cy="512138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Acceptance of NCV Requisition on system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53366" y="745237"/>
            <a:ext cx="1773504" cy="482402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Approval of Final NCV Shipment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49048" y="6212363"/>
            <a:ext cx="1773504" cy="496186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REQUESTOR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80001" y="6212363"/>
            <a:ext cx="1802944" cy="496186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SECTION</a:t>
            </a:r>
          </a:p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SUPERIOR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52318" y="3091560"/>
            <a:ext cx="1932211" cy="119024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PC NCV IN-CHARGE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660581" y="3703320"/>
            <a:ext cx="2047728" cy="589719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Checking and Approval of NCV Request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29" name="NCV logo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62" y="4865752"/>
            <a:ext cx="334374" cy="374709"/>
          </a:xfrm>
          <a:prstGeom prst="rect">
            <a:avLst/>
          </a:prstGeom>
        </p:spPr>
      </p:pic>
      <p:sp>
        <p:nvSpPr>
          <p:cNvPr id="31" name="Rounded Rectangle 30"/>
          <p:cNvSpPr/>
          <p:nvPr/>
        </p:nvSpPr>
        <p:spPr>
          <a:xfrm>
            <a:off x="9962076" y="6212363"/>
            <a:ext cx="1773504" cy="496186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WHE IN-CHARGE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07293" y="1424374"/>
            <a:ext cx="1943100" cy="1865790"/>
            <a:chOff x="4179887" y="4862629"/>
            <a:chExt cx="1943100" cy="18657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4521" y="4862629"/>
              <a:ext cx="1450303" cy="16039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Rounded Rectangle 35"/>
            <p:cNvSpPr/>
            <p:nvPr/>
          </p:nvSpPr>
          <p:spPr>
            <a:xfrm>
              <a:off x="4179887" y="6372962"/>
              <a:ext cx="1943100" cy="355457"/>
            </a:xfrm>
            <a:prstGeom prst="roundRect">
              <a:avLst/>
            </a:prstGeom>
            <a:no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US" sz="1100" b="1" spc="150" dirty="0" smtClean="0">
                  <a:ln w="11430"/>
                  <a:solidFill>
                    <a:schemeClr val="bg2">
                      <a:lumMod val="50000"/>
                    </a:schemeClr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PC/WHE MANAGER</a:t>
              </a:r>
              <a:endParaRPr lang="en-US" sz="1100" b="1" spc="150" dirty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92"/>
          <a:stretch/>
        </p:blipFill>
        <p:spPr>
          <a:xfrm flipH="1">
            <a:off x="9677400" y="4762499"/>
            <a:ext cx="2266656" cy="17616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09"/>
          <a:stretch/>
        </p:blipFill>
        <p:spPr>
          <a:xfrm>
            <a:off x="3660580" y="1460500"/>
            <a:ext cx="2697770" cy="17654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24" y="2751211"/>
            <a:ext cx="2503047" cy="2435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8492" y="4554635"/>
            <a:ext cx="1338487" cy="1708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156" y="4322704"/>
            <a:ext cx="466946" cy="468557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8" name="Group 7"/>
          <p:cNvGrpSpPr/>
          <p:nvPr/>
        </p:nvGrpSpPr>
        <p:grpSpPr>
          <a:xfrm>
            <a:off x="2661547" y="4130612"/>
            <a:ext cx="1704266" cy="2257977"/>
            <a:chOff x="2638417" y="4117442"/>
            <a:chExt cx="1727396" cy="2257977"/>
          </a:xfrm>
        </p:grpSpPr>
        <p:grpSp>
          <p:nvGrpSpPr>
            <p:cNvPr id="54" name="box"/>
            <p:cNvGrpSpPr/>
            <p:nvPr/>
          </p:nvGrpSpPr>
          <p:grpSpPr>
            <a:xfrm>
              <a:off x="3288228" y="4567600"/>
              <a:ext cx="1077585" cy="674196"/>
              <a:chOff x="5482945" y="5452994"/>
              <a:chExt cx="2458667" cy="1340513"/>
            </a:xfrm>
          </p:grpSpPr>
          <p:pic>
            <p:nvPicPr>
              <p:cNvPr id="60" name="box"/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174" b="22305"/>
              <a:stretch/>
            </p:blipFill>
            <p:spPr>
              <a:xfrm>
                <a:off x="5482945" y="5452994"/>
                <a:ext cx="2458667" cy="1340513"/>
              </a:xfrm>
              <a:prstGeom prst="rect">
                <a:avLst/>
              </a:prstGeom>
            </p:spPr>
          </p:pic>
          <p:pic>
            <p:nvPicPr>
              <p:cNvPr id="61" name="Picture 60" descr="Description: 富士通"/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228229">
                <a:off x="6035044" y="6065532"/>
                <a:ext cx="930914" cy="5409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9" name="Requestor Indorse"/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6" t="2531" r="22217" b="9653"/>
            <a:stretch/>
          </p:blipFill>
          <p:spPr>
            <a:xfrm>
              <a:off x="2638417" y="4306840"/>
              <a:ext cx="1196903" cy="2068579"/>
            </a:xfrm>
            <a:prstGeom prst="rect">
              <a:avLst/>
            </a:prstGeom>
          </p:spPr>
        </p:pic>
        <p:pic>
          <p:nvPicPr>
            <p:cNvPr id="62" name="Paper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" t="1193" r="-912" b="30184"/>
            <a:stretch/>
          </p:blipFill>
          <p:spPr>
            <a:xfrm rot="3738440" flipV="1">
              <a:off x="3367729" y="4379572"/>
              <a:ext cx="1059355" cy="53509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</p:grpSp>
      <p:sp>
        <p:nvSpPr>
          <p:cNvPr id="63" name="Making SD"/>
          <p:cNvSpPr txBox="1"/>
          <p:nvPr/>
        </p:nvSpPr>
        <p:spPr>
          <a:xfrm>
            <a:off x="10796681" y="4830617"/>
            <a:ext cx="9637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Packaging Details</a:t>
            </a:r>
          </a:p>
          <a:p>
            <a:pPr algn="ctr"/>
            <a:r>
              <a:rPr lang="en-US" sz="8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</a:p>
          <a:p>
            <a:pPr algn="ctr"/>
            <a:r>
              <a:rPr lang="en-US" sz="800" b="1" dirty="0" smtClean="0">
                <a:solidFill>
                  <a:srgbClr val="FFFF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Weight of the item </a:t>
            </a:r>
            <a:endParaRPr lang="en-US" sz="1200" b="1" dirty="0">
              <a:solidFill>
                <a:srgbClr val="FFFF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7" name="NCV logo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210" y="4559611"/>
            <a:ext cx="334374" cy="37470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248" y="1823555"/>
            <a:ext cx="413829" cy="425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3978128" y="1535401"/>
            <a:ext cx="932688" cy="234412"/>
            <a:chOff x="7351776" y="618379"/>
            <a:chExt cx="932688" cy="253916"/>
          </a:xfrm>
        </p:grpSpPr>
        <p:sp>
          <p:nvSpPr>
            <p:cNvPr id="9" name="TextBox 8"/>
            <p:cNvSpPr txBox="1"/>
            <p:nvPr/>
          </p:nvSpPr>
          <p:spPr>
            <a:xfrm>
              <a:off x="7351776" y="618379"/>
              <a:ext cx="932688" cy="25391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50" b="1" dirty="0" smtClean="0">
                  <a:latin typeface="Calibri" pitchFamily="34" charset="0"/>
                </a:rPr>
                <a:t>DOWNLOAD</a:t>
              </a:r>
              <a:endParaRPr lang="en-US" sz="1050" b="1" dirty="0">
                <a:latin typeface="Calibri" pitchFamily="34" charset="0"/>
              </a:endParaRPr>
            </a:p>
          </p:txBody>
        </p:sp>
        <p:sp>
          <p:nvSpPr>
            <p:cNvPr id="10" name="Down Arrow 9"/>
            <p:cNvSpPr/>
            <p:nvPr/>
          </p:nvSpPr>
          <p:spPr>
            <a:xfrm>
              <a:off x="7360920" y="702111"/>
              <a:ext cx="109728" cy="122827"/>
            </a:xfrm>
            <a:prstGeom prst="downArrow">
              <a:avLst/>
            </a:prstGeom>
            <a:solidFill>
              <a:srgbClr val="92D050"/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11" y="1189288"/>
            <a:ext cx="466338" cy="467947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74" name="walk PC R w/ fldr"/>
          <p:cNvGrpSpPr/>
          <p:nvPr/>
        </p:nvGrpSpPr>
        <p:grpSpPr>
          <a:xfrm>
            <a:off x="5204271" y="1198904"/>
            <a:ext cx="1374689" cy="1912370"/>
            <a:chOff x="2486668" y="3411459"/>
            <a:chExt cx="1449755" cy="1972040"/>
          </a:xfrm>
        </p:grpSpPr>
        <p:pic>
          <p:nvPicPr>
            <p:cNvPr id="75" name="folder_yellow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76" name="PC Walk"/>
            <p:cNvPicPr>
              <a:picLocks noChangeAspect="1"/>
            </p:cNvPicPr>
            <p:nvPr/>
          </p:nvPicPr>
          <p:blipFill rotWithShape="1">
            <a:blip r:embed="rId1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grpSp>
        <p:nvGrpSpPr>
          <p:cNvPr id="44" name="Apprvd_4"/>
          <p:cNvGrpSpPr/>
          <p:nvPr/>
        </p:nvGrpSpPr>
        <p:grpSpPr>
          <a:xfrm>
            <a:off x="1392906" y="2072216"/>
            <a:ext cx="1280751" cy="1110246"/>
            <a:chOff x="5334000" y="1014979"/>
            <a:chExt cx="1876425" cy="1823471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5334000" y="1014979"/>
              <a:ext cx="1876425" cy="182347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6" name="Moon 45"/>
            <p:cNvSpPr/>
            <p:nvPr/>
          </p:nvSpPr>
          <p:spPr>
            <a:xfrm rot="5400000">
              <a:off x="6067741" y="895111"/>
              <a:ext cx="419097" cy="1121113"/>
            </a:xfrm>
            <a:prstGeom prst="moon">
              <a:avLst>
                <a:gd name="adj" fmla="val 3534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19050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644439" y="1403197"/>
              <a:ext cx="1222768" cy="12136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6714796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Apprvd_3"/>
          <p:cNvGrpSpPr/>
          <p:nvPr/>
        </p:nvGrpSpPr>
        <p:grpSpPr>
          <a:xfrm>
            <a:off x="737015" y="5347758"/>
            <a:ext cx="1298804" cy="1067257"/>
            <a:chOff x="8164715" y="4191648"/>
            <a:chExt cx="1303546" cy="1221828"/>
          </a:xfrm>
        </p:grpSpPr>
        <p:pic>
          <p:nvPicPr>
            <p:cNvPr id="49" name="Picture 48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8164715" y="4191648"/>
              <a:ext cx="1303546" cy="12218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50" name="Donut 49"/>
            <p:cNvSpPr/>
            <p:nvPr/>
          </p:nvSpPr>
          <p:spPr>
            <a:xfrm>
              <a:off x="8343812" y="4332737"/>
              <a:ext cx="958379" cy="886968"/>
            </a:xfrm>
            <a:prstGeom prst="donut">
              <a:avLst>
                <a:gd name="adj" fmla="val 1571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374274" y="4399578"/>
              <a:ext cx="849453" cy="8131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INPUT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8424780" y="4467468"/>
              <a:ext cx="755600" cy="58259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569350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55" name="Current p. dis"/>
          <p:cNvSpPr txBox="1"/>
          <p:nvPr/>
        </p:nvSpPr>
        <p:spPr>
          <a:xfrm>
            <a:off x="0" y="-60394"/>
            <a:ext cx="3680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ln w="12700">
                  <a:solidFill>
                    <a:schemeClr val="accent1"/>
                  </a:solidFill>
                  <a:prstDash val="solid"/>
                </a:ln>
                <a:effectLst>
                  <a:outerShdw dist="38100" dir="2640000" algn="bl" rotWithShape="0">
                    <a:schemeClr val="accent1"/>
                  </a:outerShdw>
                </a:effectLst>
                <a:latin typeface="Century Gothic" panose="020B0502020202020204" pitchFamily="34" charset="0"/>
              </a:rPr>
              <a:t>PROPOSAL</a:t>
            </a:r>
            <a:endParaRPr lang="en-US" sz="4400" b="1" dirty="0">
              <a:ln w="12700">
                <a:solidFill>
                  <a:schemeClr val="accent1"/>
                </a:solidFill>
                <a:prstDash val="solid"/>
              </a:ln>
              <a:effectLst>
                <a:outerShdw dist="38100" dir="2640000" algn="bl" rotWithShape="0">
                  <a:schemeClr val="accent1"/>
                </a:outerShdw>
              </a:effectLst>
              <a:latin typeface="Century Gothic" panose="020B0502020202020204" pitchFamily="34" charset="0"/>
            </a:endParaRPr>
          </a:p>
        </p:txBody>
      </p:sp>
      <p:grpSp>
        <p:nvGrpSpPr>
          <p:cNvPr id="66" name="Apprvd_4"/>
          <p:cNvGrpSpPr/>
          <p:nvPr/>
        </p:nvGrpSpPr>
        <p:grpSpPr>
          <a:xfrm>
            <a:off x="5144147" y="5267340"/>
            <a:ext cx="1280751" cy="1110246"/>
            <a:chOff x="5334000" y="1014979"/>
            <a:chExt cx="1876425" cy="1823471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5334000" y="1014979"/>
              <a:ext cx="1876425" cy="182347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9" name="Moon 68"/>
            <p:cNvSpPr/>
            <p:nvPr/>
          </p:nvSpPr>
          <p:spPr>
            <a:xfrm rot="5400000">
              <a:off x="6067741" y="895111"/>
              <a:ext cx="419097" cy="1121113"/>
            </a:xfrm>
            <a:prstGeom prst="moon">
              <a:avLst>
                <a:gd name="adj" fmla="val 3534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19050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644439" y="1403197"/>
              <a:ext cx="1222768" cy="12136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6714796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Apprvd_3"/>
          <p:cNvGrpSpPr/>
          <p:nvPr/>
        </p:nvGrpSpPr>
        <p:grpSpPr>
          <a:xfrm>
            <a:off x="10161326" y="5301000"/>
            <a:ext cx="1298804" cy="1067257"/>
            <a:chOff x="8164715" y="4191648"/>
            <a:chExt cx="1303546" cy="1221828"/>
          </a:xfrm>
        </p:grpSpPr>
        <p:pic>
          <p:nvPicPr>
            <p:cNvPr id="77" name="Picture 76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8164715" y="4191648"/>
              <a:ext cx="1303546" cy="12218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78" name="Donut 77"/>
            <p:cNvSpPr/>
            <p:nvPr/>
          </p:nvSpPr>
          <p:spPr>
            <a:xfrm>
              <a:off x="8343812" y="4332737"/>
              <a:ext cx="958379" cy="886968"/>
            </a:xfrm>
            <a:prstGeom prst="donut">
              <a:avLst>
                <a:gd name="adj" fmla="val 1571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8374274" y="4399578"/>
              <a:ext cx="849453" cy="8131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INPUT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424780" y="4467468"/>
              <a:ext cx="755600" cy="58259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569350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81" name="Picture 8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949" y="1184050"/>
            <a:ext cx="466946" cy="468557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82" name="Apprvd_4"/>
          <p:cNvGrpSpPr/>
          <p:nvPr/>
        </p:nvGrpSpPr>
        <p:grpSpPr>
          <a:xfrm>
            <a:off x="4608455" y="1831627"/>
            <a:ext cx="1280751" cy="1110246"/>
            <a:chOff x="5334000" y="1014979"/>
            <a:chExt cx="1876425" cy="1823471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5334000" y="1014979"/>
              <a:ext cx="1876425" cy="182347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4" name="Moon 83"/>
            <p:cNvSpPr/>
            <p:nvPr/>
          </p:nvSpPr>
          <p:spPr>
            <a:xfrm rot="5400000">
              <a:off x="6067741" y="895111"/>
              <a:ext cx="419097" cy="1121113"/>
            </a:xfrm>
            <a:prstGeom prst="moon">
              <a:avLst>
                <a:gd name="adj" fmla="val 3534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19050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44439" y="1403197"/>
              <a:ext cx="1222768" cy="12136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6714796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8441462" y="4425077"/>
            <a:ext cx="1248156" cy="2068579"/>
            <a:chOff x="2595516" y="4306840"/>
            <a:chExt cx="1239804" cy="2068579"/>
          </a:xfrm>
        </p:grpSpPr>
        <p:pic>
          <p:nvPicPr>
            <p:cNvPr id="101" name="Requestor Indorse"/>
            <p:cNvPicPr>
              <a:picLocks noChangeAspect="1"/>
            </p:cNvPicPr>
            <p:nvPr/>
          </p:nvPicPr>
          <p:blipFill rotWithShape="1">
            <a:blip r:embed="rId15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06" t="2531" r="22217" b="9653"/>
            <a:stretch/>
          </p:blipFill>
          <p:spPr>
            <a:xfrm>
              <a:off x="2638417" y="4306840"/>
              <a:ext cx="1196903" cy="2068579"/>
            </a:xfrm>
            <a:prstGeom prst="rect">
              <a:avLst/>
            </a:prstGeom>
            <a:scene3d>
              <a:camera prst="orthographicFront">
                <a:rot lat="0" lon="11999976" rev="0"/>
              </a:camera>
              <a:lightRig rig="threePt" dir="t"/>
            </a:scene3d>
          </p:spPr>
        </p:pic>
        <p:pic>
          <p:nvPicPr>
            <p:cNvPr id="102" name="Paper2"/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69" t="1193" r="-912" b="30184"/>
            <a:stretch/>
          </p:blipFill>
          <p:spPr>
            <a:xfrm rot="16200000" flipV="1">
              <a:off x="2333386" y="4667302"/>
              <a:ext cx="1059355" cy="535095"/>
            </a:xfrm>
            <a:prstGeom prst="rect">
              <a:avLst/>
            </a:prstGeom>
            <a:scene3d>
              <a:camera prst="isometricOffAxis2Right"/>
              <a:lightRig rig="threePt" dir="t"/>
            </a:scene3d>
          </p:spPr>
        </p:pic>
      </p:grpSp>
      <p:pic>
        <p:nvPicPr>
          <p:cNvPr id="105" name="Requestor Sit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82" t="3995" r="17724" b="54653"/>
          <a:stretch/>
        </p:blipFill>
        <p:spPr>
          <a:xfrm>
            <a:off x="1247472" y="4366883"/>
            <a:ext cx="946014" cy="1028107"/>
          </a:xfrm>
          <a:prstGeom prst="rect">
            <a:avLst/>
          </a:prstGeom>
        </p:spPr>
      </p:pic>
      <p:sp>
        <p:nvSpPr>
          <p:cNvPr id="86" name="Rounded Rectangle 85"/>
          <p:cNvSpPr/>
          <p:nvPr/>
        </p:nvSpPr>
        <p:spPr>
          <a:xfrm>
            <a:off x="4127823" y="443430"/>
            <a:ext cx="1981200" cy="694005"/>
          </a:xfrm>
          <a:prstGeom prst="round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System checking and inputting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87" name="Apprvd_3"/>
          <p:cNvGrpSpPr/>
          <p:nvPr/>
        </p:nvGrpSpPr>
        <p:grpSpPr>
          <a:xfrm>
            <a:off x="4625578" y="1856232"/>
            <a:ext cx="1298804" cy="1067257"/>
            <a:chOff x="8164715" y="4191648"/>
            <a:chExt cx="1303546" cy="1221828"/>
          </a:xfrm>
        </p:grpSpPr>
        <p:pic>
          <p:nvPicPr>
            <p:cNvPr id="88" name="Picture 87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8164715" y="4191648"/>
              <a:ext cx="1303546" cy="12218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9" name="Donut 88"/>
            <p:cNvSpPr/>
            <p:nvPr/>
          </p:nvSpPr>
          <p:spPr>
            <a:xfrm>
              <a:off x="8343812" y="4332737"/>
              <a:ext cx="958379" cy="886968"/>
            </a:xfrm>
            <a:prstGeom prst="donut">
              <a:avLst>
                <a:gd name="adj" fmla="val 1571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374274" y="4399578"/>
              <a:ext cx="849453" cy="8131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8424780" y="4467468"/>
              <a:ext cx="755600" cy="58259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569350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PREPARED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4140685" y="434797"/>
            <a:ext cx="1981200" cy="694005"/>
          </a:xfrm>
          <a:prstGeom prst="roundRect">
            <a:avLst/>
          </a:prstGeom>
          <a:solidFill>
            <a:schemeClr val="bg1">
              <a:lumMod val="95000"/>
              <a:lumOff val="5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Downloading of PDF NCV documents generated by system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96" name="walk PC R w/ fldr"/>
          <p:cNvGrpSpPr/>
          <p:nvPr/>
        </p:nvGrpSpPr>
        <p:grpSpPr>
          <a:xfrm>
            <a:off x="8408821" y="1243277"/>
            <a:ext cx="1374689" cy="1912370"/>
            <a:chOff x="2486668" y="3411459"/>
            <a:chExt cx="1449755" cy="1972040"/>
          </a:xfrm>
          <a:scene3d>
            <a:camera prst="orthographicFront">
              <a:rot lat="0" lon="12299976" rev="0"/>
            </a:camera>
            <a:lightRig rig="threePt" dir="t"/>
          </a:scene3d>
        </p:grpSpPr>
        <p:pic>
          <p:nvPicPr>
            <p:cNvPr id="97" name="folder_yellow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98" name="PC Walk"/>
            <p:cNvPicPr>
              <a:picLocks noChangeAspect="1"/>
            </p:cNvPicPr>
            <p:nvPr/>
          </p:nvPicPr>
          <p:blipFill rotWithShape="1">
            <a:blip r:embed="rId1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grpSp>
        <p:nvGrpSpPr>
          <p:cNvPr id="104" name="walk PC R w/ fldr"/>
          <p:cNvGrpSpPr/>
          <p:nvPr/>
        </p:nvGrpSpPr>
        <p:grpSpPr>
          <a:xfrm>
            <a:off x="6468089" y="4290255"/>
            <a:ext cx="1374689" cy="1912370"/>
            <a:chOff x="2486668" y="3411459"/>
            <a:chExt cx="1449755" cy="1972040"/>
          </a:xfrm>
        </p:grpSpPr>
        <p:pic>
          <p:nvPicPr>
            <p:cNvPr id="106" name="folder_yellow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3334" y="4031373"/>
              <a:ext cx="503089" cy="503089"/>
            </a:xfrm>
            <a:prstGeom prst="rect">
              <a:avLst/>
            </a:prstGeom>
          </p:spPr>
        </p:pic>
        <p:pic>
          <p:nvPicPr>
            <p:cNvPr id="107" name="PC Walk"/>
            <p:cNvPicPr>
              <a:picLocks noChangeAspect="1"/>
            </p:cNvPicPr>
            <p:nvPr/>
          </p:nvPicPr>
          <p:blipFill rotWithShape="1">
            <a:blip r:embed="rId19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16" t="2434" r="14058" b="2746"/>
            <a:stretch/>
          </p:blipFill>
          <p:spPr>
            <a:xfrm flipH="1">
              <a:off x="2486668" y="3411459"/>
              <a:ext cx="1357009" cy="1972040"/>
            </a:xfrm>
            <a:prstGeom prst="rect">
              <a:avLst/>
            </a:prstGeom>
            <a:effectLst/>
          </p:spPr>
        </p:pic>
      </p:grpSp>
      <p:pic>
        <p:nvPicPr>
          <p:cNvPr id="100" name="Orig NCVMS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280" y="3480992"/>
            <a:ext cx="11889304" cy="3285056"/>
          </a:xfrm>
          <a:prstGeom prst="rect">
            <a:avLst/>
          </a:prstGeom>
        </p:spPr>
      </p:pic>
      <p:sp>
        <p:nvSpPr>
          <p:cNvPr id="103" name="Rounded Rectangle 102"/>
          <p:cNvSpPr/>
          <p:nvPr/>
        </p:nvSpPr>
        <p:spPr>
          <a:xfrm>
            <a:off x="4140376" y="2954640"/>
            <a:ext cx="4122228" cy="17108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30 </a:t>
            </a:r>
            <a:r>
              <a:rPr lang="en-US" sz="4000" b="1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mins</a:t>
            </a:r>
            <a:r>
              <a:rPr lang="en-US" sz="4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  <a:p>
            <a:pPr algn="ctr"/>
            <a:r>
              <a:rPr lang="en-US" sz="40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(per request)</a:t>
            </a:r>
            <a:endParaRPr lang="en-US" sz="4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3636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3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4.07407E-6 L 0.03593 -0.00069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000"/>
                            </p:stCondLst>
                            <p:childTnLst>
                              <p:par>
                                <p:cTn id="7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034 -0.01065 L 0.48177 0.0118 " pathEditMode="relative" rAng="0" ptsTypes="AA">
                                      <p:cBhvr>
                                        <p:cTn id="8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099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-0.5694 0.0044 " pathEditMode="relative" rAng="0" ptsTypes="AA">
                                      <p:cBhvr>
                                        <p:cTn id="11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477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4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84 -0.00995 L 0.24922 0.00926 " pathEditMode="relative" rAng="0" ptsTypes="AA">
                                      <p:cBhvr>
                                        <p:cTn id="18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2000"/>
                            </p:stCondLst>
                            <p:childTnLst>
                              <p:par>
                                <p:cTn id="1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000"/>
                            </p:stCondLst>
                            <p:childTnLst>
                              <p:par>
                                <p:cTn id="1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8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1.85185E-6 L -0.17786 0.35949 " pathEditMode="relative" rAng="0" ptsTypes="AA">
                                      <p:cBhvr>
                                        <p:cTn id="189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93" y="1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000"/>
                            </p:stCondLst>
                            <p:childTnLst>
                              <p:par>
                                <p:cTn id="19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349 -0.00903 L 0.19661 0.01111 " pathEditMode="relative" rAng="0" ptsTypes="AA">
                                      <p:cBhvr>
                                        <p:cTn id="196" dur="2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05" y="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5" grpId="1" animBg="1"/>
      <p:bldP spid="16" grpId="0" animBg="1"/>
      <p:bldP spid="23" grpId="0" animBg="1"/>
      <p:bldP spid="63" grpId="0"/>
      <p:bldP spid="63" grpId="1"/>
      <p:bldP spid="55" grpId="0"/>
      <p:bldP spid="86" grpId="0" animBg="1"/>
      <p:bldP spid="86" grpId="1" animBg="1"/>
      <p:bldP spid="73" grpId="0" animBg="1"/>
      <p:bldP spid="10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Whe IC Red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15" b="92953" l="35139" r="64358">
                        <a14:foregroundMark x1="50252" y1="13926" x2="50252" y2="13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5495" r="36395" b="5498"/>
          <a:stretch/>
        </p:blipFill>
        <p:spPr>
          <a:xfrm>
            <a:off x="1303469" y="4311235"/>
            <a:ext cx="921824" cy="1905523"/>
          </a:xfrm>
          <a:prstGeom prst="rect">
            <a:avLst/>
          </a:prstGeom>
        </p:spPr>
      </p:pic>
      <p:pic>
        <p:nvPicPr>
          <p:cNvPr id="41" name="PC IC"/>
          <p:cNvPicPr>
            <a:picLocks noChangeAspect="1"/>
          </p:cNvPicPr>
          <p:nvPr/>
        </p:nvPicPr>
        <p:blipFill rotWithShape="1"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15" b="92953" l="35139" r="64358">
                        <a14:foregroundMark x1="50252" y1="13926" x2="50252" y2="13926"/>
                      </a14:backgroundRemoval>
                    </a14:imgEffect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5495" r="36395" b="5498"/>
          <a:stretch/>
        </p:blipFill>
        <p:spPr>
          <a:xfrm>
            <a:off x="4933683" y="1145899"/>
            <a:ext cx="921824" cy="1905523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73903" y="3324358"/>
            <a:ext cx="11659277" cy="198046"/>
          </a:xfrm>
          <a:prstGeom prst="rect">
            <a:avLst/>
          </a:prstGeom>
          <a:pattFill prst="horzBrick">
            <a:fgClr>
              <a:schemeClr val="bg2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Whe IC Red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15" b="92953" l="35139" r="64358">
                        <a14:foregroundMark x1="50252" y1="13926" x2="50252" y2="139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663" t="5495" r="36395" b="5498"/>
          <a:stretch/>
        </p:blipFill>
        <p:spPr>
          <a:xfrm>
            <a:off x="9962076" y="4269309"/>
            <a:ext cx="921824" cy="190552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74" b="92925" l="3782" r="96639">
                        <a14:foregroundMark x1="13025" y1="49057" x2="13025" y2="49057"/>
                        <a14:foregroundMark x1="29832" y1="30660" x2="29832" y2="30660"/>
                        <a14:foregroundMark x1="29832" y1="42453" x2="29832" y2="42453"/>
                        <a14:foregroundMark x1="68487" y1="36321" x2="68487" y2="36321"/>
                        <a14:foregroundMark x1="68487" y1="14151" x2="68487" y2="14151"/>
                        <a14:backgroundMark x1="68067" y1="14623" x2="71008" y2="17453"/>
                        <a14:backgroundMark x1="65966" y1="12736" x2="65966" y2="12736"/>
                        <a14:backgroundMark x1="65966" y1="12736" x2="65966" y2="12736"/>
                        <a14:backgroundMark x1="61765" y1="11321" x2="73529" y2="11792"/>
                        <a14:backgroundMark x1="58403" y1="25943" x2="78151" y2="25472"/>
                        <a14:backgroundMark x1="57563" y1="26887" x2="81933" y2="43868"/>
                        <a14:backgroundMark x1="48319" y1="44811" x2="76891" y2="40566"/>
                        <a14:backgroundMark x1="65966" y1="36321" x2="70588" y2="36792"/>
                        <a14:backgroundMark x1="65966" y1="15566" x2="70588" y2="12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682"/>
          <a:stretch/>
        </p:blipFill>
        <p:spPr>
          <a:xfrm>
            <a:off x="93691" y="4749799"/>
            <a:ext cx="2697770" cy="1774353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441339" y="3881830"/>
            <a:ext cx="1797558" cy="385280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NCV Requisition thru system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861068" y="3727038"/>
            <a:ext cx="1899320" cy="483705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Receiving and Packing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4153547" y="618379"/>
            <a:ext cx="1981200" cy="512138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Check &amp; Review NCV Details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49048" y="759341"/>
            <a:ext cx="1454092" cy="385280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Approving  NCV Request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49048" y="6212363"/>
            <a:ext cx="1773504" cy="496186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REQUESTOR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3680001" y="6212363"/>
            <a:ext cx="1802944" cy="496186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SECTION</a:t>
            </a:r>
          </a:p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SUPERIOR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4152318" y="3091560"/>
            <a:ext cx="1932211" cy="119024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PC NCV IN-CHARGE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3767161" y="3846881"/>
            <a:ext cx="1941147" cy="416656"/>
          </a:xfrm>
          <a:prstGeom prst="roundRect">
            <a:avLst/>
          </a:prstGeom>
          <a:solidFill>
            <a:schemeClr val="bg2">
              <a:lumMod val="10000"/>
              <a:alpha val="50196"/>
            </a:schemeClr>
          </a:solidFill>
          <a:ln w="12700">
            <a:solidFill>
              <a:schemeClr val="tx1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Checking &amp; Signing of NCV Request</a:t>
            </a:r>
            <a:endParaRPr lang="en-US" sz="1100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9962076" y="6212363"/>
            <a:ext cx="1773504" cy="496186"/>
          </a:xfrm>
          <a:prstGeom prst="roundRect">
            <a:avLst/>
          </a:prstGeom>
          <a:noFill/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1100" b="1" spc="150" dirty="0" smtClean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WHE IN-CHARGE</a:t>
            </a:r>
            <a:endParaRPr lang="en-US" sz="1100" b="1" spc="150" dirty="0">
              <a:ln w="11430"/>
              <a:solidFill>
                <a:schemeClr val="bg2">
                  <a:lumMod val="50000"/>
                </a:scheme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07293" y="1424374"/>
            <a:ext cx="1943100" cy="1865790"/>
            <a:chOff x="4179887" y="4862629"/>
            <a:chExt cx="1943100" cy="1865790"/>
          </a:xfrm>
        </p:grpSpPr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4521" y="4862629"/>
              <a:ext cx="1450303" cy="16039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Rounded Rectangle 35"/>
            <p:cNvSpPr/>
            <p:nvPr/>
          </p:nvSpPr>
          <p:spPr>
            <a:xfrm>
              <a:off x="4179887" y="6372962"/>
              <a:ext cx="1943100" cy="355457"/>
            </a:xfrm>
            <a:prstGeom prst="roundRect">
              <a:avLst/>
            </a:prstGeom>
            <a:no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 algn="ctr"/>
              <a:r>
                <a:rPr lang="en-US" sz="1100" b="1" spc="150" dirty="0" smtClean="0">
                  <a:ln w="11430"/>
                  <a:solidFill>
                    <a:schemeClr val="bg2">
                      <a:lumMod val="50000"/>
                    </a:schemeClr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</a:rPr>
                <a:t>PC/WHE MANAGER</a:t>
              </a:r>
              <a:endParaRPr lang="en-US" sz="1100" b="1" spc="150" dirty="0">
                <a:ln w="11430"/>
                <a:solidFill>
                  <a:schemeClr val="bg2">
                    <a:lumMod val="50000"/>
                  </a:schemeClr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endParaRP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74" b="92925" l="3782" r="96639">
                        <a14:foregroundMark x1="13025" y1="49057" x2="13025" y2="49057"/>
                        <a14:foregroundMark x1="29832" y1="30660" x2="29832" y2="30660"/>
                        <a14:foregroundMark x1="29832" y1="42453" x2="29832" y2="42453"/>
                        <a14:foregroundMark x1="68487" y1="36321" x2="68487" y2="36321"/>
                        <a14:foregroundMark x1="68487" y1="14151" x2="68487" y2="14151"/>
                        <a14:backgroundMark x1="68067" y1="14623" x2="71008" y2="17453"/>
                        <a14:backgroundMark x1="65966" y1="12736" x2="65966" y2="12736"/>
                        <a14:backgroundMark x1="65966" y1="12736" x2="65966" y2="12736"/>
                        <a14:backgroundMark x1="61765" y1="11321" x2="73529" y2="11792"/>
                        <a14:backgroundMark x1="58403" y1="25943" x2="78151" y2="25472"/>
                        <a14:backgroundMark x1="57563" y1="26887" x2="81933" y2="43868"/>
                        <a14:backgroundMark x1="48319" y1="44811" x2="76891" y2="40566"/>
                        <a14:backgroundMark x1="65966" y1="36321" x2="70588" y2="36792"/>
                        <a14:backgroundMark x1="65966" y1="15566" x2="70588" y2="12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292"/>
          <a:stretch/>
        </p:blipFill>
        <p:spPr>
          <a:xfrm flipH="1">
            <a:off x="9677400" y="4762499"/>
            <a:ext cx="2266656" cy="17616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74" b="92925" l="3782" r="96639">
                        <a14:foregroundMark x1="13025" y1="49057" x2="13025" y2="49057"/>
                        <a14:foregroundMark x1="29832" y1="30660" x2="29832" y2="30660"/>
                        <a14:foregroundMark x1="29832" y1="42453" x2="29832" y2="42453"/>
                        <a14:foregroundMark x1="68487" y1="36321" x2="68487" y2="36321"/>
                        <a14:foregroundMark x1="68487" y1="14151" x2="68487" y2="14151"/>
                        <a14:backgroundMark x1="68067" y1="14623" x2="71008" y2="17453"/>
                        <a14:backgroundMark x1="65966" y1="12736" x2="65966" y2="12736"/>
                        <a14:backgroundMark x1="65966" y1="12736" x2="65966" y2="12736"/>
                        <a14:backgroundMark x1="61765" y1="11321" x2="73529" y2="11792"/>
                        <a14:backgroundMark x1="58403" y1="25943" x2="78151" y2="25472"/>
                        <a14:backgroundMark x1="57563" y1="26887" x2="81933" y2="43868"/>
                        <a14:backgroundMark x1="48319" y1="44811" x2="76891" y2="40566"/>
                        <a14:backgroundMark x1="65966" y1="36321" x2="70588" y2="36792"/>
                        <a14:backgroundMark x1="65966" y1="15566" x2="70588" y2="127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109"/>
          <a:stretch/>
        </p:blipFill>
        <p:spPr>
          <a:xfrm>
            <a:off x="3660580" y="1460500"/>
            <a:ext cx="2697770" cy="176546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18" b="95980" l="12205" r="89764">
                        <a14:foregroundMark x1="74803" y1="37186" x2="74803" y2="3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08" y="2843149"/>
            <a:ext cx="2503047" cy="24353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67016" y1="28656" x2="54974" y2="50593"/>
                        <a14:foregroundMark x1="26178" y1="2964" x2="26963" y2="28656"/>
                        <a14:foregroundMark x1="6806" y1="91897" x2="26963" y2="73715"/>
                        <a14:foregroundMark x1="16492" y1="56917" x2="15707" y2="39921"/>
                        <a14:foregroundMark x1="57330" y1="29249" x2="95026" y2="62451"/>
                        <a14:foregroundMark x1="81152" y1="29098" x2="76440" y2="35861"/>
                        <a14:foregroundMark x1="17801" y1="13320" x2="18848" y2="3689"/>
                        <a14:foregroundMark x1="15969" y1="91189" x2="11518" y2="82172"/>
                        <a14:foregroundMark x1="81675" y1="38525" x2="76702" y2="44877"/>
                        <a14:foregroundMark x1="48429" y1="54713" x2="50000" y2="51434"/>
                        <a14:foregroundMark x1="83770" y1="27869" x2="84031" y2="32787"/>
                        <a14:foregroundMark x1="84031" y1="34221" x2="84031" y2="40984"/>
                        <a14:foregroundMark x1="98168" y1="49180" x2="89005" y2="47131"/>
                        <a14:foregroundMark x1="97644" y1="57582" x2="97644" y2="63934"/>
                        <a14:foregroundMark x1="97644" y1="65574" x2="97644" y2="75410"/>
                        <a14:foregroundMark x1="61257" y1="83402" x2="45026" y2="870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68492" y="4554635"/>
            <a:ext cx="1338487" cy="1708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00" name="Table 9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0259983"/>
              </p:ext>
            </p:extLst>
          </p:nvPr>
        </p:nvGraphicFramePr>
        <p:xfrm>
          <a:off x="498172" y="5529670"/>
          <a:ext cx="2587832" cy="75345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066703">
                  <a:extLst>
                    <a:ext uri="{9D8B030D-6E8A-4147-A177-3AD203B41FA5}">
                      <a16:colId xmlns:a16="http://schemas.microsoft.com/office/drawing/2014/main" val="3825660405"/>
                    </a:ext>
                  </a:extLst>
                </a:gridCol>
                <a:gridCol w="791199">
                  <a:extLst>
                    <a:ext uri="{9D8B030D-6E8A-4147-A177-3AD203B41FA5}">
                      <a16:colId xmlns:a16="http://schemas.microsoft.com/office/drawing/2014/main" val="2332373800"/>
                    </a:ext>
                  </a:extLst>
                </a:gridCol>
                <a:gridCol w="729930">
                  <a:extLst>
                    <a:ext uri="{9D8B030D-6E8A-4147-A177-3AD203B41FA5}">
                      <a16:colId xmlns:a16="http://schemas.microsoft.com/office/drawing/2014/main" val="75668265"/>
                    </a:ext>
                  </a:extLst>
                </a:gridCol>
              </a:tblGrid>
              <a:tr h="366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CURRRENT PROCESS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NCV Count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Requester 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502127"/>
                  </a:ext>
                </a:extLst>
              </a:tr>
              <a:tr h="387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Average Monthly Req.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40 request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120 papers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2451757"/>
                  </a:ext>
                </a:extLst>
              </a:tr>
            </a:tbl>
          </a:graphicData>
        </a:graphic>
      </p:graphicFrame>
      <p:pic>
        <p:nvPicPr>
          <p:cNvPr id="101" name="Prntr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00" b="95800" l="3200" r="97400">
                        <a14:foregroundMark x1="92400" y1="21200" x2="92400" y2="21200"/>
                        <a14:foregroundMark x1="93000" y1="18800" x2="93000" y2="18800"/>
                        <a14:foregroundMark x1="88000" y1="33400" x2="88000" y2="33400"/>
                        <a14:foregroundMark x1="21200" y1="89600" x2="21200" y2="89600"/>
                        <a14:foregroundMark x1="22600" y1="87600" x2="22600" y2="87600"/>
                        <a14:foregroundMark x1="27400" y1="91800" x2="27400" y2="91800"/>
                        <a14:foregroundMark x1="27600" y1="85200" x2="27600" y2="85200"/>
                        <a14:foregroundMark x1="28200" y1="80800" x2="28000" y2="80800"/>
                        <a14:foregroundMark x1="34400" y1="78400" x2="34400" y2="78400"/>
                        <a14:foregroundMark x1="37000" y1="75800" x2="37000" y2="75800"/>
                        <a14:foregroundMark x1="41000" y1="73000" x2="41000" y2="73000"/>
                        <a14:foregroundMark x1="52000" y1="74400" x2="52000" y2="74400"/>
                        <a14:foregroundMark x1="52000" y1="80000" x2="52000" y2="80000"/>
                        <a14:foregroundMark x1="40200" y1="60200" x2="40200" y2="60200"/>
                        <a14:foregroundMark x1="81400" y1="70400" x2="81400" y2="70400"/>
                        <a14:foregroundMark x1="57800" y1="53000" x2="57800" y2="53000"/>
                        <a14:foregroundMark x1="60200" y1="54600" x2="60200" y2="54600"/>
                        <a14:foregroundMark x1="86600" y1="44400" x2="86600" y2="44400"/>
                        <a14:foregroundMark x1="91400" y1="44000" x2="91400" y2="44000"/>
                        <a14:foregroundMark x1="86400" y1="40600" x2="91600" y2="43400"/>
                        <a14:foregroundMark x1="85600" y1="41000" x2="73800" y2="44800"/>
                        <a14:foregroundMark x1="77800" y1="46800" x2="77800" y2="46800"/>
                        <a14:foregroundMark x1="73800" y1="47600" x2="73800" y2="47600"/>
                        <a14:foregroundMark x1="69400" y1="48600" x2="69400" y2="48600"/>
                        <a14:foregroundMark x1="73400" y1="48800" x2="73400" y2="48800"/>
                        <a14:foregroundMark x1="72600" y1="50200" x2="72600" y2="50200"/>
                        <a14:foregroundMark x1="70600" y1="51400" x2="70600" y2="51400"/>
                        <a14:foregroundMark x1="68200" y1="51400" x2="68200" y2="51400"/>
                        <a14:foregroundMark x1="65200" y1="51200" x2="65200" y2="51200"/>
                        <a14:foregroundMark x1="66400" y1="53200" x2="66400" y2="53200"/>
                        <a14:foregroundMark x1="63200" y1="53800" x2="63200" y2="53800"/>
                        <a14:foregroundMark x1="61800" y1="55600" x2="61800" y2="55600"/>
                        <a14:foregroundMark x1="64400" y1="49200" x2="64400" y2="49200"/>
                        <a14:foregroundMark x1="61000" y1="48200" x2="61000" y2="48200"/>
                        <a14:foregroundMark x1="55200" y1="46400" x2="55200" y2="46400"/>
                        <a14:foregroundMark x1="60800" y1="42800" x2="60800" y2="42800"/>
                        <a14:foregroundMark x1="57200" y1="41200" x2="57200" y2="41200"/>
                        <a14:foregroundMark x1="54200" y1="39200" x2="54200" y2="39200"/>
                        <a14:foregroundMark x1="78600" y1="39800" x2="78600" y2="39800"/>
                        <a14:foregroundMark x1="82200" y1="36600" x2="82200" y2="36600"/>
                        <a14:foregroundMark x1="70800" y1="44800" x2="80800" y2="33600"/>
                        <a14:foregroundMark x1="52000" y1="30800" x2="78200" y2="27800"/>
                        <a14:foregroundMark x1="28600" y1="36400" x2="21400" y2="42200"/>
                        <a14:foregroundMark x1="21000" y1="43000" x2="21600" y2="64400"/>
                        <a14:foregroundMark x1="21200" y1="65000" x2="55000" y2="86200"/>
                        <a14:foregroundMark x1="57200" y1="87000" x2="93600" y2="69400"/>
                        <a14:foregroundMark x1="93800" y1="69600" x2="93000" y2="44200"/>
                        <a14:foregroundMark x1="92400" y1="45000" x2="80200" y2="44800"/>
                        <a14:foregroundMark x1="84600" y1="52600" x2="84600" y2="52600"/>
                        <a14:foregroundMark x1="70000" y1="48800" x2="81800" y2="68000"/>
                        <a14:foregroundMark x1="61200" y1="53200" x2="68000" y2="80600"/>
                        <a14:foregroundMark x1="52000" y1="49000" x2="36800" y2="67200"/>
                        <a14:foregroundMark x1="22400" y1="83200" x2="22400" y2="8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18" y="4730440"/>
            <a:ext cx="878881" cy="869987"/>
          </a:xfrm>
          <a:prstGeom prst="rect">
            <a:avLst/>
          </a:prstGeom>
        </p:spPr>
      </p:pic>
      <p:sp>
        <p:nvSpPr>
          <p:cNvPr id="42" name="Title 1"/>
          <p:cNvSpPr txBox="1">
            <a:spLocks/>
          </p:cNvSpPr>
          <p:nvPr/>
        </p:nvSpPr>
        <p:spPr>
          <a:xfrm>
            <a:off x="93691" y="36411"/>
            <a:ext cx="5389254" cy="504192"/>
          </a:xfrm>
          <a:prstGeom prst="rect">
            <a:avLst/>
          </a:prstGeom>
          <a:ln/>
          <a:effectLst>
            <a:innerShdw blurRad="25400" dist="12700" dir="13500000">
              <a:srgbClr val="180213">
                <a:alpha val="44706"/>
              </a:srgbClr>
            </a:inn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noProof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entury Gothic" panose="020B0502020202020204"/>
              </a:rPr>
              <a:t>PROBLEMS ENCOUNTERED:</a:t>
            </a:r>
            <a:endParaRPr kumimoji="0" lang="en-US" sz="3200" b="1" i="0" u="none" strike="noStrike" kern="1200" normalizeH="0" baseline="0" noProof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uLnTx/>
              <a:uFillTx/>
              <a:latin typeface="Century Gothic" panose="020B0502020202020204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755062" y="43099"/>
            <a:ext cx="3980518" cy="844625"/>
            <a:chOff x="7755062" y="43099"/>
            <a:chExt cx="3980518" cy="844625"/>
          </a:xfrm>
        </p:grpSpPr>
        <p:sp>
          <p:nvSpPr>
            <p:cNvPr id="43" name="Title 1"/>
            <p:cNvSpPr txBox="1">
              <a:spLocks/>
            </p:cNvSpPr>
            <p:nvPr/>
          </p:nvSpPr>
          <p:spPr>
            <a:xfrm>
              <a:off x="8061423" y="205762"/>
              <a:ext cx="3674157" cy="68196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noFill/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</a:rPr>
                <a:t>MUDA </a:t>
              </a:r>
              <a:r>
                <a:rPr lang="en-US" sz="2000" b="1" dirty="0">
                  <a:ln w="6600">
                    <a:noFill/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</a:rPr>
                <a:t>OF </a:t>
              </a:r>
              <a:r>
                <a:rPr lang="en-US" sz="2000" b="1" dirty="0" smtClean="0">
                  <a:ln w="6600">
                    <a:noFill/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</a:rPr>
                <a:t>MOTION</a:t>
              </a:r>
              <a:r>
                <a:rPr lang="en-US" sz="2400" b="1" dirty="0">
                  <a:ln w="6600">
                    <a:noFill/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</a:rPr>
                <a:t/>
              </a:r>
              <a:br>
                <a:rPr lang="en-US" sz="2400" b="1" dirty="0">
                  <a:ln w="6600">
                    <a:noFill/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</a:rPr>
              </a:br>
              <a:r>
                <a:rPr lang="en-US" sz="1800" b="1" dirty="0" smtClean="0">
                  <a:ln w="6600">
                    <a:noFill/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800" b="1" dirty="0">
                  <a:ln w="6600">
                    <a:noFill/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Manual Work)</a:t>
              </a:r>
            </a:p>
          </p:txBody>
        </p:sp>
        <p:sp>
          <p:nvSpPr>
            <p:cNvPr id="46" name="Title 1"/>
            <p:cNvSpPr txBox="1">
              <a:spLocks/>
            </p:cNvSpPr>
            <p:nvPr/>
          </p:nvSpPr>
          <p:spPr>
            <a:xfrm>
              <a:off x="7755062" y="43099"/>
              <a:ext cx="513970" cy="513013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noFill/>
                    <a:prstDash val="solid"/>
                  </a:ln>
                  <a:solidFill>
                    <a:schemeClr val="tx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Arial Black" panose="020B0A04020102020204" pitchFamily="34" charset="0"/>
                </a:rPr>
                <a:t>1</a:t>
              </a:r>
              <a:endParaRPr lang="en-US" sz="1800" b="1" dirty="0">
                <a:ln w="6600">
                  <a:noFill/>
                  <a:prstDash val="solid"/>
                </a:ln>
                <a:solidFill>
                  <a:schemeClr val="tx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755062" y="915538"/>
            <a:ext cx="3980518" cy="855439"/>
            <a:chOff x="7755062" y="915538"/>
            <a:chExt cx="3980518" cy="855439"/>
          </a:xfrm>
        </p:grpSpPr>
        <p:sp>
          <p:nvSpPr>
            <p:cNvPr id="44" name="Title 1"/>
            <p:cNvSpPr txBox="1">
              <a:spLocks/>
            </p:cNvSpPr>
            <p:nvPr/>
          </p:nvSpPr>
          <p:spPr>
            <a:xfrm>
              <a:off x="8061423" y="1089015"/>
              <a:ext cx="3674157" cy="68196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noFill/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</a:rPr>
                <a:t>PAPER CONSUMPTION</a:t>
              </a:r>
              <a:endParaRPr lang="en-US" sz="1800" b="1" dirty="0">
                <a:ln w="66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Title 1"/>
            <p:cNvSpPr txBox="1">
              <a:spLocks/>
            </p:cNvSpPr>
            <p:nvPr/>
          </p:nvSpPr>
          <p:spPr>
            <a:xfrm>
              <a:off x="7755062" y="915538"/>
              <a:ext cx="513970" cy="513013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noFill/>
                    <a:prstDash val="solid"/>
                  </a:ln>
                  <a:solidFill>
                    <a:schemeClr val="tx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Arial Black" panose="020B0A04020102020204" pitchFamily="34" charset="0"/>
                </a:rPr>
                <a:t>2</a:t>
              </a:r>
              <a:endParaRPr lang="en-US" sz="1800" b="1" dirty="0">
                <a:ln w="6600">
                  <a:noFill/>
                  <a:prstDash val="solid"/>
                </a:ln>
                <a:solidFill>
                  <a:schemeClr val="tx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755062" y="1830220"/>
            <a:ext cx="3980518" cy="809637"/>
            <a:chOff x="7755062" y="1830220"/>
            <a:chExt cx="3980518" cy="809637"/>
          </a:xfrm>
        </p:grpSpPr>
        <p:sp>
          <p:nvSpPr>
            <p:cNvPr id="45" name="Title 1"/>
            <p:cNvSpPr txBox="1">
              <a:spLocks/>
            </p:cNvSpPr>
            <p:nvPr/>
          </p:nvSpPr>
          <p:spPr>
            <a:xfrm>
              <a:off x="8061423" y="1957895"/>
              <a:ext cx="3674157" cy="681962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noFill/>
                    <a:prstDash val="solid"/>
                  </a:ln>
                  <a:solidFill>
                    <a:schemeClr val="accent6">
                      <a:lumMod val="50000"/>
                    </a:schemeClr>
                  </a:solidFill>
                  <a:latin typeface="Arial Black" panose="020B0A04020102020204" pitchFamily="34" charset="0"/>
                </a:rPr>
                <a:t>LACK OF DETAILS IN CURRENT NCV SYSTEM</a:t>
              </a:r>
              <a:endParaRPr lang="en-US" sz="1800" b="1" dirty="0">
                <a:ln w="6600">
                  <a:noFill/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Title 1"/>
            <p:cNvSpPr txBox="1">
              <a:spLocks/>
            </p:cNvSpPr>
            <p:nvPr/>
          </p:nvSpPr>
          <p:spPr>
            <a:xfrm>
              <a:off x="7755062" y="1830220"/>
              <a:ext cx="513970" cy="513013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noFill/>
                    <a:prstDash val="solid"/>
                  </a:ln>
                  <a:solidFill>
                    <a:schemeClr val="tx1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Arial Black" panose="020B0A04020102020204" pitchFamily="34" charset="0"/>
                </a:rPr>
                <a:t>3</a:t>
              </a:r>
              <a:endParaRPr lang="en-US" sz="1800" b="1" dirty="0">
                <a:ln w="6600">
                  <a:noFill/>
                  <a:prstDash val="solid"/>
                </a:ln>
                <a:solidFill>
                  <a:schemeClr val="tx1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3" name="Title 1"/>
          <p:cNvSpPr txBox="1">
            <a:spLocks/>
          </p:cNvSpPr>
          <p:nvPr/>
        </p:nvSpPr>
        <p:spPr>
          <a:xfrm>
            <a:off x="93691" y="43099"/>
            <a:ext cx="2851070" cy="504192"/>
          </a:xfrm>
          <a:prstGeom prst="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1" dirty="0" smtClean="0">
                <a:ln w="6600">
                  <a:solidFill>
                    <a:srgbClr val="0033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4">
                      <a:lumMod val="50000"/>
                    </a:schemeClr>
                  </a:outerShdw>
                </a:effectLst>
                <a:latin typeface="Century Gothic" panose="020B0502020202020204"/>
              </a:rPr>
              <a:t>OBJECTIVES</a:t>
            </a:r>
            <a:r>
              <a:rPr lang="en-US" sz="3200" b="1" noProof="0" dirty="0" smtClean="0">
                <a:ln w="6600">
                  <a:solidFill>
                    <a:srgbClr val="003300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4">
                      <a:lumMod val="50000"/>
                    </a:schemeClr>
                  </a:outerShdw>
                </a:effectLst>
                <a:latin typeface="Century Gothic" panose="020B0502020202020204"/>
              </a:rPr>
              <a:t>:</a:t>
            </a:r>
            <a:endParaRPr kumimoji="0" lang="en-US" sz="3200" b="1" i="0" u="none" strike="noStrike" kern="1200" normalizeH="0" baseline="0" noProof="0" dirty="0">
              <a:ln w="6600">
                <a:solidFill>
                  <a:srgbClr val="003300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4">
                    <a:lumMod val="50000"/>
                  </a:schemeClr>
                </a:outerShdw>
              </a:effectLst>
              <a:uLnTx/>
              <a:uFillTx/>
              <a:latin typeface="Century Gothic" panose="020B0502020202020204"/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7755062" y="58356"/>
            <a:ext cx="3980518" cy="844625"/>
            <a:chOff x="7755062" y="43099"/>
            <a:chExt cx="3980518" cy="844625"/>
          </a:xfrm>
        </p:grpSpPr>
        <p:sp>
          <p:nvSpPr>
            <p:cNvPr id="55" name="Title 1"/>
            <p:cNvSpPr txBox="1">
              <a:spLocks/>
            </p:cNvSpPr>
            <p:nvPr/>
          </p:nvSpPr>
          <p:spPr>
            <a:xfrm>
              <a:off x="8061423" y="205762"/>
              <a:ext cx="3674157" cy="681962"/>
            </a:xfrm>
            <a:prstGeom prst="roundRect">
              <a:avLst/>
            </a:prstGeom>
            <a:ln>
              <a:solidFill>
                <a:schemeClr val="accent4">
                  <a:lumMod val="75000"/>
                  <a:alpha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latin typeface="Arial Black" panose="020B0A04020102020204" pitchFamily="34" charset="0"/>
                </a:rPr>
                <a:t>TO ELIMINATE MUDA OF MOTION </a:t>
              </a:r>
              <a:r>
                <a:rPr lang="en-US" sz="1600" b="1" dirty="0" smtClean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(System Approval)</a:t>
              </a:r>
              <a:endParaRPr lang="en-US" sz="16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itle 1"/>
            <p:cNvSpPr txBox="1">
              <a:spLocks/>
            </p:cNvSpPr>
            <p:nvPr/>
          </p:nvSpPr>
          <p:spPr>
            <a:xfrm>
              <a:off x="7755062" y="43099"/>
              <a:ext cx="513970" cy="513013"/>
            </a:xfrm>
            <a:prstGeom prst="ellipse">
              <a:avLst/>
            </a:prstGeom>
            <a:ln>
              <a:solidFill>
                <a:schemeClr val="accent4">
                  <a:lumMod val="75000"/>
                  <a:alpha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latin typeface="Arial Black" panose="020B0A04020102020204" pitchFamily="34" charset="0"/>
                </a:rPr>
                <a:t>1</a:t>
              </a:r>
              <a:endParaRPr lang="en-US" sz="18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7755062" y="930795"/>
            <a:ext cx="3980518" cy="855439"/>
            <a:chOff x="7755062" y="915538"/>
            <a:chExt cx="3980518" cy="855439"/>
          </a:xfrm>
        </p:grpSpPr>
        <p:sp>
          <p:nvSpPr>
            <p:cNvPr id="61" name="Title 1"/>
            <p:cNvSpPr txBox="1">
              <a:spLocks/>
            </p:cNvSpPr>
            <p:nvPr/>
          </p:nvSpPr>
          <p:spPr>
            <a:xfrm>
              <a:off x="8061423" y="1089015"/>
              <a:ext cx="3674157" cy="681962"/>
            </a:xfrm>
            <a:prstGeom prst="roundRect">
              <a:avLst/>
            </a:prstGeom>
            <a:ln>
              <a:solidFill>
                <a:schemeClr val="accent4">
                  <a:lumMod val="75000"/>
                  <a:alpha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latin typeface="Arial Black" panose="020B0A04020102020204" pitchFamily="34" charset="0"/>
                </a:rPr>
                <a:t>TO REDUCE PAPER CONSUMPTION</a:t>
              </a:r>
              <a:endParaRPr lang="en-US" sz="18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Title 1"/>
            <p:cNvSpPr txBox="1">
              <a:spLocks/>
            </p:cNvSpPr>
            <p:nvPr/>
          </p:nvSpPr>
          <p:spPr>
            <a:xfrm>
              <a:off x="7755062" y="915538"/>
              <a:ext cx="513970" cy="513013"/>
            </a:xfrm>
            <a:prstGeom prst="ellipse">
              <a:avLst/>
            </a:prstGeom>
            <a:ln>
              <a:solidFill>
                <a:schemeClr val="accent4">
                  <a:lumMod val="75000"/>
                  <a:alpha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latin typeface="Arial Black" panose="020B0A04020102020204" pitchFamily="34" charset="0"/>
                </a:rPr>
                <a:t>2</a:t>
              </a:r>
              <a:endParaRPr lang="en-US" sz="18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7755062" y="1845477"/>
            <a:ext cx="3980518" cy="809637"/>
            <a:chOff x="7755062" y="1830220"/>
            <a:chExt cx="3980518" cy="809637"/>
          </a:xfrm>
        </p:grpSpPr>
        <p:sp>
          <p:nvSpPr>
            <p:cNvPr id="67" name="Title 1"/>
            <p:cNvSpPr txBox="1">
              <a:spLocks/>
            </p:cNvSpPr>
            <p:nvPr/>
          </p:nvSpPr>
          <p:spPr>
            <a:xfrm>
              <a:off x="8061423" y="1957895"/>
              <a:ext cx="3674157" cy="681962"/>
            </a:xfrm>
            <a:prstGeom prst="roundRect">
              <a:avLst/>
            </a:prstGeom>
            <a:ln>
              <a:solidFill>
                <a:schemeClr val="accent4">
                  <a:lumMod val="75000"/>
                  <a:alpha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1800" b="1" dirty="0" smtClean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latin typeface="Arial Black" panose="020B0A04020102020204" pitchFamily="34" charset="0"/>
                </a:rPr>
                <a:t>TO HAVE CENTRALIZED NCV SYSTEM MONITORING</a:t>
              </a:r>
              <a:endParaRPr lang="en-US" sz="18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Title 1"/>
            <p:cNvSpPr txBox="1">
              <a:spLocks/>
            </p:cNvSpPr>
            <p:nvPr/>
          </p:nvSpPr>
          <p:spPr>
            <a:xfrm>
              <a:off x="7755062" y="1830220"/>
              <a:ext cx="513970" cy="513013"/>
            </a:xfrm>
            <a:prstGeom prst="ellipse">
              <a:avLst/>
            </a:prstGeom>
            <a:ln>
              <a:solidFill>
                <a:schemeClr val="accent4">
                  <a:lumMod val="75000"/>
                  <a:alpha val="60000"/>
                </a:schemeClr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4200" b="0" i="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pPr algn="ctr"/>
              <a:r>
                <a:rPr lang="en-US" sz="2000" b="1" dirty="0" smtClean="0">
                  <a:ln w="6600">
                    <a:solidFill>
                      <a:schemeClr val="bg1"/>
                    </a:solidFill>
                    <a:prstDash val="solid"/>
                  </a:ln>
                  <a:solidFill>
                    <a:srgbClr val="00B050"/>
                  </a:solidFill>
                  <a:latin typeface="Arial Black" panose="020B0A04020102020204" pitchFamily="34" charset="0"/>
                </a:rPr>
                <a:t>3</a:t>
              </a:r>
              <a:endParaRPr lang="en-US" sz="1800" b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37818" y="4562792"/>
            <a:ext cx="9481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ln w="22225">
                  <a:solidFill>
                    <a:srgbClr val="180213"/>
                  </a:solidFill>
                  <a:prstDash val="solid"/>
                </a:ln>
                <a:solidFill>
                  <a:srgbClr val="FF0000"/>
                </a:solidFill>
              </a:rPr>
              <a:t>X</a:t>
            </a:r>
            <a:endParaRPr lang="en-US" sz="7200" b="1" dirty="0">
              <a:ln w="22225">
                <a:solidFill>
                  <a:srgbClr val="180213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graphicFrame>
        <p:nvGraphicFramePr>
          <p:cNvPr id="51" name="Table 5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3701795"/>
              </p:ext>
            </p:extLst>
          </p:nvPr>
        </p:nvGraphicFramePr>
        <p:xfrm>
          <a:off x="3091347" y="2441441"/>
          <a:ext cx="2764159" cy="753450"/>
        </p:xfrm>
        <a:graphic>
          <a:graphicData uri="http://schemas.openxmlformats.org/drawingml/2006/table">
            <a:tbl>
              <a:tblPr>
                <a:tableStyleId>{16D9F66E-5EB9-4882-86FB-DCBF35E3C3E4}</a:tableStyleId>
              </a:tblPr>
              <a:tblGrid>
                <a:gridCol w="1139385">
                  <a:extLst>
                    <a:ext uri="{9D8B030D-6E8A-4147-A177-3AD203B41FA5}">
                      <a16:colId xmlns:a16="http://schemas.microsoft.com/office/drawing/2014/main" val="3825660405"/>
                    </a:ext>
                  </a:extLst>
                </a:gridCol>
                <a:gridCol w="845109">
                  <a:extLst>
                    <a:ext uri="{9D8B030D-6E8A-4147-A177-3AD203B41FA5}">
                      <a16:colId xmlns:a16="http://schemas.microsoft.com/office/drawing/2014/main" val="2332373800"/>
                    </a:ext>
                  </a:extLst>
                </a:gridCol>
                <a:gridCol w="779665">
                  <a:extLst>
                    <a:ext uri="{9D8B030D-6E8A-4147-A177-3AD203B41FA5}">
                      <a16:colId xmlns:a16="http://schemas.microsoft.com/office/drawing/2014/main" val="75668265"/>
                    </a:ext>
                  </a:extLst>
                </a:gridCol>
              </a:tblGrid>
              <a:tr h="3660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CURRRENT PROCESS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>
                          <a:solidFill>
                            <a:schemeClr val="tx1"/>
                          </a:solidFill>
                          <a:effectLst/>
                        </a:rPr>
                        <a:t>NCV Count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PC</a:t>
                      </a:r>
                      <a:r>
                        <a:rPr lang="en-US" sz="900" b="1" i="0" u="none" strike="noStrike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 </a:t>
                      </a:r>
                    </a:p>
                    <a:p>
                      <a:pPr algn="ctr" fontAlgn="ctr"/>
                      <a:r>
                        <a:rPr lang="en-US" sz="900" b="1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IN-CHARGE</a:t>
                      </a:r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502127"/>
                  </a:ext>
                </a:extLst>
              </a:tr>
              <a:tr h="38741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Average Monthly Req.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40 request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 smtClean="0">
                          <a:effectLst/>
                        </a:rPr>
                        <a:t>320 papers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32451757"/>
                  </a:ext>
                </a:extLst>
              </a:tr>
            </a:tbl>
          </a:graphicData>
        </a:graphic>
      </p:graphicFrame>
      <p:sp>
        <p:nvSpPr>
          <p:cNvPr id="56" name="Rounded Rectangle 55"/>
          <p:cNvSpPr/>
          <p:nvPr/>
        </p:nvSpPr>
        <p:spPr>
          <a:xfrm>
            <a:off x="536749" y="3424878"/>
            <a:ext cx="5049327" cy="997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Arial Black" panose="020B0A04020102020204" pitchFamily="34" charset="0"/>
              </a:rPr>
              <a:t>Total=440 papers</a:t>
            </a:r>
          </a:p>
          <a:p>
            <a:pPr algn="ctr"/>
            <a:r>
              <a:rPr lang="en-US" sz="3600" b="1" dirty="0">
                <a:latin typeface="Arial Black" panose="020B0A04020102020204" pitchFamily="34" charset="0"/>
              </a:rPr>
              <a:t>(</a:t>
            </a:r>
            <a:r>
              <a:rPr lang="en-US" sz="3600" b="1" dirty="0" smtClean="0">
                <a:latin typeface="Arial Black" panose="020B0A04020102020204" pitchFamily="34" charset="0"/>
              </a:rPr>
              <a:t>1 Ream)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595464" y="1312591"/>
            <a:ext cx="4931895" cy="997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Arial Black" panose="020B0A04020102020204" pitchFamily="34" charset="0"/>
              </a:rPr>
              <a:t>Consumed: 1 hr.&amp; 10 </a:t>
            </a:r>
            <a:r>
              <a:rPr lang="en-US" sz="3600" b="1" dirty="0" err="1" smtClean="0">
                <a:latin typeface="Arial Black" panose="020B0A04020102020204" pitchFamily="34" charset="0"/>
              </a:rPr>
              <a:t>mins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64" name="Prntr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00" b="95800" l="3200" r="97400">
                        <a14:foregroundMark x1="92400" y1="21200" x2="92400" y2="21200"/>
                        <a14:foregroundMark x1="93000" y1="18800" x2="93000" y2="18800"/>
                        <a14:foregroundMark x1="88000" y1="33400" x2="88000" y2="33400"/>
                        <a14:foregroundMark x1="21200" y1="89600" x2="21200" y2="89600"/>
                        <a14:foregroundMark x1="22600" y1="87600" x2="22600" y2="87600"/>
                        <a14:foregroundMark x1="27400" y1="91800" x2="27400" y2="91800"/>
                        <a14:foregroundMark x1="27600" y1="85200" x2="27600" y2="85200"/>
                        <a14:foregroundMark x1="28200" y1="80800" x2="28000" y2="80800"/>
                        <a14:foregroundMark x1="34400" y1="78400" x2="34400" y2="78400"/>
                        <a14:foregroundMark x1="37000" y1="75800" x2="37000" y2="75800"/>
                        <a14:foregroundMark x1="41000" y1="73000" x2="41000" y2="73000"/>
                        <a14:foregroundMark x1="52000" y1="74400" x2="52000" y2="74400"/>
                        <a14:foregroundMark x1="52000" y1="80000" x2="52000" y2="80000"/>
                        <a14:foregroundMark x1="40200" y1="60200" x2="40200" y2="60200"/>
                        <a14:foregroundMark x1="81400" y1="70400" x2="81400" y2="70400"/>
                        <a14:foregroundMark x1="57800" y1="53000" x2="57800" y2="53000"/>
                        <a14:foregroundMark x1="60200" y1="54600" x2="60200" y2="54600"/>
                        <a14:foregroundMark x1="86600" y1="44400" x2="86600" y2="44400"/>
                        <a14:foregroundMark x1="91400" y1="44000" x2="91400" y2="44000"/>
                        <a14:foregroundMark x1="86400" y1="40600" x2="91600" y2="43400"/>
                        <a14:foregroundMark x1="85600" y1="41000" x2="73800" y2="44800"/>
                        <a14:foregroundMark x1="77800" y1="46800" x2="77800" y2="46800"/>
                        <a14:foregroundMark x1="73800" y1="47600" x2="73800" y2="47600"/>
                        <a14:foregroundMark x1="69400" y1="48600" x2="69400" y2="48600"/>
                        <a14:foregroundMark x1="73400" y1="48800" x2="73400" y2="48800"/>
                        <a14:foregroundMark x1="72600" y1="50200" x2="72600" y2="50200"/>
                        <a14:foregroundMark x1="70600" y1="51400" x2="70600" y2="51400"/>
                        <a14:foregroundMark x1="68200" y1="51400" x2="68200" y2="51400"/>
                        <a14:foregroundMark x1="65200" y1="51200" x2="65200" y2="51200"/>
                        <a14:foregroundMark x1="66400" y1="53200" x2="66400" y2="53200"/>
                        <a14:foregroundMark x1="63200" y1="53800" x2="63200" y2="53800"/>
                        <a14:foregroundMark x1="61800" y1="55600" x2="61800" y2="55600"/>
                        <a14:foregroundMark x1="64400" y1="49200" x2="64400" y2="49200"/>
                        <a14:foregroundMark x1="61000" y1="48200" x2="61000" y2="48200"/>
                        <a14:foregroundMark x1="55200" y1="46400" x2="55200" y2="46400"/>
                        <a14:foregroundMark x1="60800" y1="42800" x2="60800" y2="42800"/>
                        <a14:foregroundMark x1="57200" y1="41200" x2="57200" y2="41200"/>
                        <a14:foregroundMark x1="54200" y1="39200" x2="54200" y2="39200"/>
                        <a14:foregroundMark x1="78600" y1="39800" x2="78600" y2="39800"/>
                        <a14:foregroundMark x1="82200" y1="36600" x2="82200" y2="36600"/>
                        <a14:foregroundMark x1="70800" y1="44800" x2="80800" y2="33600"/>
                        <a14:foregroundMark x1="52000" y1="30800" x2="78200" y2="27800"/>
                        <a14:foregroundMark x1="28600" y1="36400" x2="21400" y2="42200"/>
                        <a14:foregroundMark x1="21000" y1="43000" x2="21600" y2="64400"/>
                        <a14:foregroundMark x1="21200" y1="65000" x2="55000" y2="86200"/>
                        <a14:foregroundMark x1="57200" y1="87000" x2="93600" y2="69400"/>
                        <a14:foregroundMark x1="93800" y1="69600" x2="93000" y2="44200"/>
                        <a14:foregroundMark x1="92400" y1="45000" x2="80200" y2="44800"/>
                        <a14:foregroundMark x1="84600" y1="52600" x2="84600" y2="52600"/>
                        <a14:foregroundMark x1="70000" y1="48800" x2="81800" y2="68000"/>
                        <a14:foregroundMark x1="61200" y1="53200" x2="68000" y2="80600"/>
                        <a14:foregroundMark x1="52000" y1="49000" x2="36800" y2="67200"/>
                        <a14:foregroundMark x1="22400" y1="83200" x2="22400" y2="832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4026" y="1538404"/>
            <a:ext cx="878881" cy="869987"/>
          </a:xfrm>
          <a:prstGeom prst="rect">
            <a:avLst/>
          </a:prstGeom>
        </p:spPr>
      </p:pic>
      <p:grpSp>
        <p:nvGrpSpPr>
          <p:cNvPr id="7" name="Prob 3"/>
          <p:cNvGrpSpPr/>
          <p:nvPr/>
        </p:nvGrpSpPr>
        <p:grpSpPr>
          <a:xfrm>
            <a:off x="246845" y="3646548"/>
            <a:ext cx="11775804" cy="3040200"/>
            <a:chOff x="93691" y="3143263"/>
            <a:chExt cx="11775804" cy="3040200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 rotWithShape="1">
            <a:blip r:embed="rId15"/>
            <a:srcRect l="745" t="12193" r="1071" b="47720"/>
            <a:stretch/>
          </p:blipFill>
          <p:spPr>
            <a:xfrm>
              <a:off x="93691" y="3143263"/>
              <a:ext cx="11775804" cy="3040200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1634256" y="4130182"/>
              <a:ext cx="467139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5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7334078" y="4076484"/>
              <a:ext cx="467139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5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8520147" y="4076484"/>
              <a:ext cx="467139" cy="18620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5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4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72" name="Orig NCVMS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035" y="3509155"/>
            <a:ext cx="11889304" cy="3285056"/>
          </a:xfrm>
          <a:prstGeom prst="rect">
            <a:avLst/>
          </a:prstGeom>
        </p:spPr>
      </p:pic>
      <p:grpSp>
        <p:nvGrpSpPr>
          <p:cNvPr id="74" name="For NCV Req. cmd"/>
          <p:cNvGrpSpPr/>
          <p:nvPr/>
        </p:nvGrpSpPr>
        <p:grpSpPr>
          <a:xfrm>
            <a:off x="2393707" y="4306185"/>
            <a:ext cx="1606858" cy="648655"/>
            <a:chOff x="-6849239" y="1383721"/>
            <a:chExt cx="1637292" cy="386372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75" name="Rounded Rectangle 74"/>
            <p:cNvSpPr/>
            <p:nvPr/>
          </p:nvSpPr>
          <p:spPr>
            <a:xfrm>
              <a:off x="-6849239" y="1383721"/>
              <a:ext cx="1637292" cy="386372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FOR NCV REQUEST</a:t>
              </a:r>
            </a:p>
          </p:txBody>
        </p:sp>
        <p:pic>
          <p:nvPicPr>
            <p:cNvPr id="76" name="NCV logo"/>
            <p:cNvPicPr>
              <a:picLocks noChangeAspect="1"/>
            </p:cNvPicPr>
            <p:nvPr/>
          </p:nvPicPr>
          <p:blipFill>
            <a:blip r:embed="rId17" cstate="print">
              <a:extLst>
                <a:ext uri="{BEBA8EAE-BF5A-486C-A8C5-ECC9F3942E4B}">
                  <a14:imgProps xmlns:a14="http://schemas.microsoft.com/office/drawing/2010/main">
                    <a14:imgLayer r:embed="rId18">
                      <a14:imgEffect>
                        <a14:brightnessContrast brigh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6740689" y="1422518"/>
              <a:ext cx="298803" cy="121373"/>
            </a:xfrm>
            <a:prstGeom prst="rect">
              <a:avLst/>
            </a:prstGeom>
            <a:grpFill/>
            <a:ln>
              <a:solidFill>
                <a:srgbClr val="FFFF00"/>
              </a:solidFill>
            </a:ln>
          </p:spPr>
        </p:pic>
      </p:grpSp>
      <p:pic>
        <p:nvPicPr>
          <p:cNvPr id="77" name="content"/>
          <p:cNvPicPr preferRelativeResize="0">
            <a:picLocks/>
          </p:cNvPicPr>
          <p:nvPr/>
        </p:nvPicPr>
        <p:blipFill>
          <a:blip r:embed="rId19"/>
          <a:stretch>
            <a:fillRect/>
          </a:stretch>
        </p:blipFill>
        <p:spPr>
          <a:xfrm>
            <a:off x="152968" y="5544805"/>
            <a:ext cx="11810314" cy="1230682"/>
          </a:xfrm>
          <a:prstGeom prst="rect">
            <a:avLst/>
          </a:prstGeom>
        </p:spPr>
      </p:pic>
      <p:pic>
        <p:nvPicPr>
          <p:cNvPr id="73" name="HAND_B&amp;W_1"/>
          <p:cNvPicPr>
            <a:picLocks noChangeAspect="1"/>
          </p:cNvPicPr>
          <p:nvPr/>
        </p:nvPicPr>
        <p:blipFill>
          <a:blip r:embed="rId20">
            <a:biLevel thresh="25000"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93" y="3782473"/>
            <a:ext cx="288032" cy="382521"/>
          </a:xfrm>
          <a:prstGeom prst="rect">
            <a:avLst/>
          </a:prstGeom>
        </p:spPr>
      </p:pic>
      <p:grpSp>
        <p:nvGrpSpPr>
          <p:cNvPr id="22" name="Apprvd_1"/>
          <p:cNvGrpSpPr/>
          <p:nvPr/>
        </p:nvGrpSpPr>
        <p:grpSpPr>
          <a:xfrm>
            <a:off x="3683238" y="5205561"/>
            <a:ext cx="1303546" cy="1221828"/>
            <a:chOff x="5334000" y="1014979"/>
            <a:chExt cx="1876425" cy="1823471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5334000" y="1014979"/>
              <a:ext cx="1876425" cy="182347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1" name="Moon 20"/>
            <p:cNvSpPr/>
            <p:nvPr/>
          </p:nvSpPr>
          <p:spPr>
            <a:xfrm rot="5400000">
              <a:off x="6067741" y="895111"/>
              <a:ext cx="419097" cy="1121113"/>
            </a:xfrm>
            <a:prstGeom prst="moon">
              <a:avLst>
                <a:gd name="adj" fmla="val 3534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19050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644439" y="1403197"/>
              <a:ext cx="1222768" cy="12136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6714796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Apprvd_2"/>
          <p:cNvGrpSpPr/>
          <p:nvPr/>
        </p:nvGrpSpPr>
        <p:grpSpPr>
          <a:xfrm>
            <a:off x="3569316" y="1629221"/>
            <a:ext cx="1303546" cy="1221828"/>
            <a:chOff x="5334000" y="1014979"/>
            <a:chExt cx="1876425" cy="1823471"/>
          </a:xfrm>
        </p:grpSpPr>
        <p:pic>
          <p:nvPicPr>
            <p:cNvPr id="79" name="Picture 78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5334000" y="1014979"/>
              <a:ext cx="1876425" cy="182347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0" name="Moon 79"/>
            <p:cNvSpPr/>
            <p:nvPr/>
          </p:nvSpPr>
          <p:spPr>
            <a:xfrm rot="5400000">
              <a:off x="6067741" y="895111"/>
              <a:ext cx="419097" cy="1121113"/>
            </a:xfrm>
            <a:prstGeom prst="moon">
              <a:avLst>
                <a:gd name="adj" fmla="val 3534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19050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644439" y="1403197"/>
              <a:ext cx="1222768" cy="12136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6714796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2" name="Apprvd_4"/>
          <p:cNvGrpSpPr/>
          <p:nvPr/>
        </p:nvGrpSpPr>
        <p:grpSpPr>
          <a:xfrm>
            <a:off x="1558778" y="1662619"/>
            <a:ext cx="1303546" cy="1221828"/>
            <a:chOff x="5334000" y="1014979"/>
            <a:chExt cx="1876425" cy="1823471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5334000" y="1014979"/>
              <a:ext cx="1876425" cy="182347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84" name="Moon 83"/>
            <p:cNvSpPr/>
            <p:nvPr/>
          </p:nvSpPr>
          <p:spPr>
            <a:xfrm rot="5400000">
              <a:off x="6067741" y="895111"/>
              <a:ext cx="419097" cy="1121113"/>
            </a:xfrm>
            <a:prstGeom prst="moon">
              <a:avLst>
                <a:gd name="adj" fmla="val 3534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19050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644439" y="1403197"/>
              <a:ext cx="1222768" cy="12136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6714796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Apprvd_3"/>
          <p:cNvGrpSpPr/>
          <p:nvPr/>
        </p:nvGrpSpPr>
        <p:grpSpPr>
          <a:xfrm>
            <a:off x="10230984" y="5260821"/>
            <a:ext cx="1303546" cy="1221828"/>
            <a:chOff x="8164715" y="4191648"/>
            <a:chExt cx="1303546" cy="1221828"/>
          </a:xfrm>
        </p:grpSpPr>
        <p:pic>
          <p:nvPicPr>
            <p:cNvPr id="87" name="Picture 86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8164715" y="4191648"/>
              <a:ext cx="1303546" cy="122182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25" name="Donut 24"/>
            <p:cNvSpPr/>
            <p:nvPr/>
          </p:nvSpPr>
          <p:spPr>
            <a:xfrm>
              <a:off x="8343812" y="4332737"/>
              <a:ext cx="958379" cy="886968"/>
            </a:xfrm>
            <a:prstGeom prst="donut">
              <a:avLst>
                <a:gd name="adj" fmla="val 1571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8374274" y="4399578"/>
              <a:ext cx="849453" cy="813180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INPUT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8424780" y="4467468"/>
              <a:ext cx="755600" cy="582594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569350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4" name="Rounded Rectangle 93"/>
          <p:cNvSpPr/>
          <p:nvPr/>
        </p:nvSpPr>
        <p:spPr>
          <a:xfrm>
            <a:off x="653679" y="2854147"/>
            <a:ext cx="4488338" cy="5309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Arial Black" panose="020B0A04020102020204" pitchFamily="34" charset="0"/>
              </a:rPr>
              <a:t>Consume: 30 </a:t>
            </a:r>
            <a:r>
              <a:rPr lang="en-US" sz="3200" b="1" dirty="0" err="1" smtClean="0">
                <a:latin typeface="Arial Black" panose="020B0A04020102020204" pitchFamily="34" charset="0"/>
              </a:rPr>
              <a:t>mins</a:t>
            </a:r>
            <a:r>
              <a:rPr lang="en-US" sz="3200" b="1" dirty="0" smtClean="0">
                <a:latin typeface="Arial Black" panose="020B0A04020102020204" pitchFamily="34" charset="0"/>
              </a:rPr>
              <a:t>.</a:t>
            </a:r>
            <a:endParaRPr lang="en-US" sz="3200" b="1" dirty="0">
              <a:latin typeface="Arial Black" panose="020B0A04020102020204" pitchFamily="34" charset="0"/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128035" y="5666893"/>
            <a:ext cx="4488338" cy="5309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latin typeface="Arial Black" panose="020B0A04020102020204" pitchFamily="34" charset="0"/>
              </a:rPr>
              <a:t>Total: 160 papers</a:t>
            </a:r>
            <a:endParaRPr lang="en-US" sz="3200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215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0" presetClass="path" presetSubtype="0" accel="17000" de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7.03704E-6 L 0.25417 -0.00277 L 0.55885 -0.35786 L 0.28971 -0.46435 L 0.56042 -0.35648 L 0.33698 -0.08564 L 0.43724 0.05764 L 0.65273 0.00139 L 1.66667E-6 7.03704E-6 Z " pathEditMode="relative" ptsTypes="AAAAAAAAA">
                                          <p:cBhvr>
                                            <p:cTn id="11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0" presetClass="path" presetSubtype="0" accel="17000" decel="1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2.29167E-6 -2.59259E-6 L -0.26927 0.04329 L -0.34427 -0.06597 L -0.15248 -0.37338 L -0.41758 -0.45324 L -0.15 -0.37338 L -0.34349 -0.06597 L -0.26927 0.04491 L 2.29167E-6 -2.59259E-6 Z " pathEditMode="relative" rAng="0" ptsTypes="AAAAAAAAA">
                                          <p:cBhvr>
                                            <p:cTn id="13" dur="2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85" y="-20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accel="17000" decel="1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5.625E-6 -5.92593E-6 L -0.29128 0.02083 L 0.06002 0.00138 L 0.26757 0.1206 L 0.06314 0.42222 L 0.14609 0.53888 L 0.41848 0.49953 L 0.14531 0.53726 L 0.06393 0.41805 L 0.26523 0.1206 L 0.0608 0.00138 L -5.625E-6 -5.92593E-6 Z " pathEditMode="relative" ptsTypes="AAAAAAAAAAAA">
                                          <p:cBhvr>
                                            <p:cTn id="15" dur="2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37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8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9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0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1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9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1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8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79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2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entr" presetSubtype="1" fill="hold" grpId="1" nodeType="clickEffect" p14:presetBounceEnd="80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88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9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4" fill="hold" grpId="0" nodeType="withEffect">
                                      <p:stCondLst>
                                        <p:cond delay="17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4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4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9" dur="6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6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4" dur="4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05" dur="4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7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2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2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4" dur="6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6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9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0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62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2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7" dur="6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6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84" dur="4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85" dur="4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6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8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2" fill="hold">
                          <p:stCondLst>
                            <p:cond delay="indefinite"/>
                          </p:stCondLst>
                          <p:childTnLst>
                            <p:par>
                              <p:cTn id="1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6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7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9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1.85185E-6 L 0.18789 0.11713 " pathEditMode="relative" rAng="0" ptsTypes="AA">
                                          <p:cBhvr>
                                            <p:cTn id="20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88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2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53" grpId="1" animBg="1"/>
          <p:bldP spid="9" grpId="0"/>
          <p:bldP spid="56" grpId="0" animBg="1"/>
          <p:bldP spid="56" grpId="1" animBg="1"/>
          <p:bldP spid="57" grpId="0" animBg="1"/>
          <p:bldP spid="57" grpId="1" animBg="1"/>
          <p:bldP spid="94" grpId="0" animBg="1"/>
          <p:bldP spid="94" grpId="1" animBg="1"/>
          <p:bldP spid="95" grpId="0" animBg="1"/>
          <p:bldP spid="95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0" presetClass="path" presetSubtype="0" accel="17000" decel="1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66667E-6 7.03704E-6 L 0.25417 -0.00277 L 0.55885 -0.35786 L 0.28971 -0.46435 L 0.56042 -0.35648 L 0.33698 -0.08564 L 0.43724 0.05764 L 0.65273 0.00139 L 1.66667E-6 7.03704E-6 Z " pathEditMode="relative" ptsTypes="AAAAAAAAA">
                                          <p:cBhvr>
                                            <p:cTn id="11" dur="225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0" presetClass="path" presetSubtype="0" accel="17000" decel="1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2.29167E-6 -2.59259E-6 L -0.26927 0.04329 L -0.34427 -0.06597 L -0.15248 -0.37338 L -0.41758 -0.45324 L -0.15 -0.37338 L -0.34349 -0.06597 L -0.26927 0.04491 L 2.29167E-6 -2.59259E-6 Z " pathEditMode="relative" rAng="0" ptsTypes="AAAAAAAAA">
                                          <p:cBhvr>
                                            <p:cTn id="13" dur="2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0885" y="-2041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4" presetID="0" presetClass="path" presetSubtype="0" accel="17000" decel="16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Motion origin="layout" path="M -5.625E-6 -5.92593E-6 L -0.29128 0.02083 L 0.06002 0.00138 L 0.26757 0.1206 L 0.06314 0.42222 L 0.14609 0.53888 L 0.41848 0.49953 L 0.14531 0.53726 L 0.06393 0.41805 L 0.26523 0.1206 L 0.0608 0.00138 L -5.625E-6 -5.92593E-6 Z " pathEditMode="relative" ptsTypes="AAAAAAAAAAAA">
                                          <p:cBhvr>
                                            <p:cTn id="15" dur="2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1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5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25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1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1" fill="hold">
                          <p:stCondLst>
                            <p:cond delay="indefinite"/>
                          </p:stCondLst>
                          <p:childTnLst>
                            <p:par>
                              <p:cTn id="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3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37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38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39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40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41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2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4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16" presetClass="entr" presetSubtype="37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9" dur="500"/>
                                            <p:tgtEl>
                                              <p:spTgt spid="1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2" presetClass="emph" presetSubtype="0" repeatCount="indefinite" fill="hold" nodeType="withEffect">
                                      <p:stCondLst>
                                        <p:cond delay="0"/>
                                      </p:stCondLst>
                                      <p:endCondLst>
                                        <p:cond evt="onNext" delay="0">
                                          <p:tgtEl>
                                            <p:sldTgt/>
                                          </p:tgtEl>
                                        </p:cond>
                                      </p:endCondLst>
                                      <p:childTnLst>
                                        <p:animRot by="120000">
                                          <p:cBhvr>
                                            <p:cTn id="51" dur="5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2" dur="100" fill="hold">
                                              <p:stCondLst>
                                                <p:cond delay="10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240000">
                                          <p:cBhvr>
                                            <p:cTn id="53" dur="100" fill="hold">
                                              <p:stCondLst>
                                                <p:cond delay="20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240000">
                                          <p:cBhvr>
                                            <p:cTn id="54" dur="100" fill="hold">
                                              <p:stCondLst>
                                                <p:cond delay="30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20000">
                                          <p:cBhvr>
                                            <p:cTn id="55" dur="100" fill="hold">
                                              <p:stCondLst>
                                                <p:cond delay="40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56" presetID="2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8" dur="50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9" fill="hold">
                          <p:stCondLst>
                            <p:cond delay="indefinite"/>
                          </p:stCondLst>
                          <p:childTnLst>
                            <p:par>
                              <p:cTn id="6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6" fill="hold">
                          <p:stCondLst>
                            <p:cond delay="indefinite"/>
                          </p:stCondLst>
                          <p:childTnLst>
                            <p:par>
                              <p:cTn id="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2" presetID="2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6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79" dur="250"/>
                                            <p:tgtEl>
                                              <p:spTgt spid="1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" presetID="22" presetClass="exit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down)">
                                          <p:cBhvr>
                                            <p:cTn id="82" dur="25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24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4" fill="hold">
                          <p:stCondLst>
                            <p:cond delay="indefinite"/>
                          </p:stCondLst>
                          <p:childTnLst>
                            <p:par>
                              <p:cTn id="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" presetID="2" presetClass="entr" presetSubtype="1" fill="hold" grpId="1" nodeType="click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2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0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" presetID="2" presetClass="exit" presetSubtype="4" fill="hold" grpId="0" nodeType="withEffect">
                                      <p:stCondLst>
                                        <p:cond delay="17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3" dur="4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4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3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6" fill="hold">
                          <p:stCondLst>
                            <p:cond delay="indefinite"/>
                          </p:stCondLst>
                          <p:childTnLst>
                            <p:par>
                              <p:cTn id="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99" dur="6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0" dur="6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4" dur="4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5" dur="4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07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2" dur="25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3" fill="hold">
                                <p:stCondLst>
                                  <p:cond delay="850"/>
                                </p:stCondLst>
                                <p:childTnLst>
                                  <p:par>
                                    <p:cTn id="114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8" dur="25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9" dur="2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0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121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3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5" dur="2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6" dur="25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7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128" presetID="49" presetClass="entr" presetSubtype="0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25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25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4" fill="hold">
                          <p:stCondLst>
                            <p:cond delay="indefinite"/>
                          </p:stCondLst>
                          <p:childTnLst>
                            <p:par>
                              <p:cTn id="1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6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8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9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0" dur="25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1" fill="hold">
                          <p:stCondLst>
                            <p:cond delay="indefinite"/>
                          </p:stCondLst>
                          <p:childTnLst>
                            <p:par>
                              <p:cTn id="1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44" dur="6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5" dur="6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7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9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1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3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5" presetID="1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9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0" dur="4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1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62" presetID="50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4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+.3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5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6" dur="10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7" fill="hold">
                          <p:stCondLst>
                            <p:cond delay="indefinite"/>
                          </p:stCondLst>
                          <p:childTnLst>
                            <p:par>
                              <p:cTn id="1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9" presetID="42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1" dur="25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72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3" dur="2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4" fill="hold">
                          <p:stCondLst>
                            <p:cond delay="indefinite"/>
                          </p:stCondLst>
                          <p:childTnLst>
                            <p:par>
                              <p:cTn id="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6" presetID="2" presetClass="exit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177" dur="6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w/2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6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179" dur="1" fill="hold">
                                              <p:stCondLst>
                                                <p:cond delay="599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0" presetID="1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4" dur="4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5" dur="4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6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8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2" fill="hold">
                          <p:stCondLst>
                            <p:cond delay="indefinite"/>
                          </p:stCondLst>
                          <p:childTnLst>
                            <p:par>
                              <p:cTn id="1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4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6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7" fill="hold">
                                <p:stCondLst>
                                  <p:cond delay="250"/>
                                </p:stCondLst>
                                <p:childTnLst>
                                  <p:par>
                                    <p:cTn id="19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0" presetID="42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1.85185E-6 L 0.18789 0.11713 " pathEditMode="relative" rAng="0" ptsTypes="AA">
                                          <p:cBhvr>
                                            <p:cTn id="20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9388" y="585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2" presetID="1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4" presetID="1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2" grpId="0" animBg="1"/>
          <p:bldP spid="53" grpId="1" animBg="1"/>
          <p:bldP spid="9" grpId="0"/>
          <p:bldP spid="56" grpId="0" animBg="1"/>
          <p:bldP spid="56" grpId="1" animBg="1"/>
          <p:bldP spid="57" grpId="0" animBg="1"/>
          <p:bldP spid="57" grpId="1" animBg="1"/>
          <p:bldP spid="94" grpId="0" animBg="1"/>
          <p:bldP spid="94" grpId="1" animBg="1"/>
          <p:bldP spid="95" grpId="0" animBg="1"/>
          <p:bldP spid="95" grpId="1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/>
          </p:nvPr>
        </p:nvGraphicFramePr>
        <p:xfrm>
          <a:off x="246743" y="830996"/>
          <a:ext cx="11582399" cy="5937243"/>
        </p:xfrm>
        <a:graphic>
          <a:graphicData uri="http://schemas.openxmlformats.org/drawingml/2006/table">
            <a:tbl>
              <a:tblPr firstRow="1" bandRow="1">
                <a:tableStyleId>{17292A2E-F333-43FB-9621-5CBBE7FDCDCB}</a:tableStyleId>
              </a:tblPr>
              <a:tblGrid>
                <a:gridCol w="2995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5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6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851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649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OBJECTIVES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CURRENT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PROPOSAL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>
                          <a:solidFill>
                            <a:schemeClr val="tx1">
                              <a:lumMod val="95000"/>
                            </a:schemeClr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RESULT</a:t>
                      </a:r>
                      <a:endParaRPr lang="en-US" dirty="0">
                        <a:solidFill>
                          <a:schemeClr val="tx1">
                            <a:lumMod val="95000"/>
                          </a:schemeClr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16549">
                <a:tc>
                  <a:txBody>
                    <a:bodyPr/>
                    <a:lstStyle/>
                    <a:p>
                      <a:pPr algn="ctr"/>
                      <a:endParaRPr lang="en-US" sz="3200" dirty="0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u="none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u="none" baseline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endParaRPr>
                    </a:p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78942"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600" b="1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 smtClean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52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dirty="0" smtClean="0"/>
                    </a:p>
                  </a:txBody>
                  <a:tcPr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618342" y="0"/>
            <a:ext cx="883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 smtClean="0">
                <a:ln w="19050">
                  <a:solidFill>
                    <a:schemeClr val="tx1"/>
                  </a:solidFill>
                </a:ln>
                <a:solidFill>
                  <a:schemeClr val="accent1"/>
                </a:solidFill>
                <a:latin typeface="Bookman Old Style" panose="02050604050505020204" pitchFamily="18" charset="0"/>
              </a:rPr>
              <a:t>KAIZEN SUMMARY </a:t>
            </a:r>
            <a:endParaRPr lang="en-US" sz="4800" b="1" dirty="0">
              <a:ln w="19050">
                <a:solidFill>
                  <a:schemeClr val="tx1"/>
                </a:solidFill>
              </a:ln>
              <a:solidFill>
                <a:schemeClr val="accent1"/>
              </a:solidFill>
              <a:latin typeface="Bookman Old Style" panose="020506040505050202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6655" y="1470387"/>
            <a:ext cx="288834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600" b="1" dirty="0" smtClean="0">
                <a:ln w="9525">
                  <a:noFill/>
                </a:ln>
                <a:latin typeface="+mj-lt"/>
              </a:rPr>
              <a:t>1</a:t>
            </a:r>
            <a:r>
              <a:rPr lang="en-US" sz="2500" b="1" dirty="0" smtClean="0">
                <a:ln w="9525">
                  <a:noFill/>
                </a:ln>
                <a:latin typeface="+mj-lt"/>
              </a:rPr>
              <a:t>.  To </a:t>
            </a:r>
            <a:r>
              <a:rPr lang="en-US" sz="2500" b="1" dirty="0">
                <a:ln w="9525">
                  <a:noFill/>
                </a:ln>
                <a:latin typeface="+mj-lt"/>
              </a:rPr>
              <a:t>Eliminate </a:t>
            </a:r>
            <a:r>
              <a:rPr lang="en-US" sz="2500" b="1" dirty="0" smtClean="0">
                <a:ln w="9525">
                  <a:noFill/>
                </a:ln>
                <a:latin typeface="+mj-lt"/>
              </a:rPr>
              <a:t> MUDA of Motion</a:t>
            </a:r>
          </a:p>
          <a:p>
            <a:pPr>
              <a:defRPr/>
            </a:pPr>
            <a:r>
              <a:rPr lang="en-US" sz="2500" b="1" dirty="0" smtClean="0">
                <a:ln w="9525">
                  <a:noFill/>
                </a:ln>
                <a:latin typeface="+mj-lt"/>
              </a:rPr>
              <a:t>(Manual Work)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28170" y="3472982"/>
            <a:ext cx="26053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 smtClean="0">
                <a:ln w="9525">
                  <a:noFill/>
                </a:ln>
                <a:latin typeface="+mj-lt"/>
              </a:rPr>
              <a:t>2</a:t>
            </a:r>
            <a:r>
              <a:rPr lang="en-US" sz="2600" b="1" dirty="0" smtClean="0">
                <a:ln w="9525">
                  <a:noFill/>
                </a:ln>
                <a:latin typeface="+mj-lt"/>
              </a:rPr>
              <a:t>.  To Reduce Paper </a:t>
            </a:r>
            <a:r>
              <a:rPr lang="en-US" sz="2600" b="1" dirty="0">
                <a:ln w="9525">
                  <a:noFill/>
                </a:ln>
                <a:latin typeface="+mj-lt"/>
              </a:rPr>
              <a:t>C</a:t>
            </a:r>
            <a:r>
              <a:rPr lang="en-US" sz="2600" b="1" dirty="0" smtClean="0">
                <a:ln w="9525">
                  <a:noFill/>
                </a:ln>
                <a:latin typeface="+mj-lt"/>
              </a:rPr>
              <a:t>onsumption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28171" y="5028278"/>
            <a:ext cx="28883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b="1" dirty="0" smtClean="0">
                <a:ln w="9525">
                  <a:noFill/>
                </a:ln>
                <a:latin typeface="+mj-lt"/>
              </a:rPr>
              <a:t>3</a:t>
            </a:r>
            <a:r>
              <a:rPr lang="en-US" sz="2600" b="1" dirty="0" smtClean="0">
                <a:ln w="9525">
                  <a:noFill/>
                </a:ln>
                <a:latin typeface="+mj-lt"/>
              </a:rPr>
              <a:t>.  To have a Centralized NCV System </a:t>
            </a:r>
            <a:r>
              <a:rPr lang="en-US" sz="2600" b="1" dirty="0">
                <a:ln w="9525">
                  <a:noFill/>
                </a:ln>
                <a:latin typeface="+mj-lt"/>
              </a:rPr>
              <a:t>M</a:t>
            </a:r>
            <a:r>
              <a:rPr lang="en-US" sz="2600" b="1" dirty="0" smtClean="0">
                <a:ln w="9525">
                  <a:noFill/>
                </a:ln>
                <a:latin typeface="+mj-lt"/>
              </a:rPr>
              <a:t>onitoring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backgroundMark x1="98179" y1="6391" x2="98179" y2="6391"/>
                        <a14:backgroundMark x1="97117" y1="11585" x2="98786" y2="33289"/>
                        <a14:backgroundMark x1="3187" y1="37550" x2="1366" y2="545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514" y="3472455"/>
            <a:ext cx="1235634" cy="140900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200" l="2600" r="93400">
                        <a14:foregroundMark x1="73000" y1="16200" x2="68600" y2="33000"/>
                        <a14:foregroundMark x1="82400" y1="13400" x2="88200" y2="17200"/>
                        <a14:foregroundMark x1="92800" y1="18000" x2="93400" y2="21000"/>
                        <a14:foregroundMark x1="88600" y1="32800" x2="88200" y2="34600"/>
                        <a14:foregroundMark x1="90600" y1="32800" x2="88200" y2="35800"/>
                        <a14:foregroundMark x1="47000" y1="39600" x2="67600" y2="54200"/>
                        <a14:foregroundMark x1="40800" y1="49600" x2="55000" y2="58200"/>
                        <a14:foregroundMark x1="82600" y1="55200" x2="67400" y2="66000"/>
                        <a14:foregroundMark x1="23200" y1="77200" x2="36600" y2="74800"/>
                        <a14:foregroundMark x1="19600" y1="81200" x2="30600" y2="86800"/>
                        <a14:foregroundMark x1="17200" y1="84200" x2="20000" y2="86800"/>
                        <a14:foregroundMark x1="15800" y1="87200" x2="20200" y2="89800"/>
                        <a14:foregroundMark x1="27600" y1="91200" x2="34800" y2="87200"/>
                        <a14:foregroundMark x1="50600" y1="63600" x2="52600" y2="67600"/>
                        <a14:foregroundMark x1="25200" y1="52800" x2="33000" y2="59800"/>
                        <a14:foregroundMark x1="38200" y1="59000" x2="41000" y2="616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89" y="3447056"/>
            <a:ext cx="1434407" cy="1434407"/>
          </a:xfrm>
          <a:prstGeom prst="rect">
            <a:avLst/>
          </a:prstGeom>
        </p:spPr>
      </p:pic>
      <p:sp>
        <p:nvSpPr>
          <p:cNvPr id="17" name="Rounded Rectangle 16"/>
          <p:cNvSpPr/>
          <p:nvPr/>
        </p:nvSpPr>
        <p:spPr>
          <a:xfrm>
            <a:off x="3338697" y="3506301"/>
            <a:ext cx="2846727" cy="118325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latin typeface="Arial Black" panose="020B0A04020102020204" pitchFamily="34" charset="0"/>
              </a:rPr>
              <a:t>440 papers</a:t>
            </a:r>
            <a:endParaRPr lang="en-US" sz="3600" b="1" dirty="0">
              <a:latin typeface="Arial Black" panose="020B0A04020102020204" pitchFamily="34" charset="0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/>
          <a:srcRect l="2917" t="22781" r="3582" b="30917"/>
          <a:stretch/>
        </p:blipFill>
        <p:spPr>
          <a:xfrm>
            <a:off x="3293128" y="5087522"/>
            <a:ext cx="2965411" cy="108043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8"/>
          <a:srcRect l="3750" t="22967" r="3218" b="19435"/>
          <a:stretch/>
        </p:blipFill>
        <p:spPr>
          <a:xfrm>
            <a:off x="3316513" y="5569353"/>
            <a:ext cx="2942025" cy="1151696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28" name="Down Arrow 27"/>
          <p:cNvSpPr/>
          <p:nvPr/>
        </p:nvSpPr>
        <p:spPr>
          <a:xfrm>
            <a:off x="10304858" y="3816944"/>
            <a:ext cx="1784718" cy="1251354"/>
          </a:xfrm>
          <a:prstGeom prst="downArrow">
            <a:avLst>
              <a:gd name="adj1" fmla="val 50000"/>
              <a:gd name="adj2" fmla="val 44035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/>
              <a:t>64%</a:t>
            </a:r>
            <a:endParaRPr lang="en-US" sz="2800" b="1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436" l="8372" r="88372">
                        <a14:foregroundMark x1="46977" y1="10256" x2="46977" y2="10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205" y="2656843"/>
            <a:ext cx="580993" cy="6323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057" l="4202" r="100000">
                        <a14:foregroundMark x1="30252" y1="26415" x2="30252" y2="26415"/>
                        <a14:foregroundMark x1="41176" y1="50472" x2="41176" y2="50472"/>
                        <a14:foregroundMark x1="33613" y1="43396" x2="33613" y2="43396"/>
                        <a14:foregroundMark x1="70168" y1="30660" x2="70168" y2="30660"/>
                        <a14:foregroundMark x1="69328" y1="13208" x2="69328" y2="13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518" y="1434495"/>
            <a:ext cx="792630" cy="70604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785" y="1942218"/>
            <a:ext cx="1820706" cy="1301988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362" b="91443" l="9950" r="89798">
                        <a14:foregroundMark x1="51763" y1="14262" x2="51763" y2="14262"/>
                        <a14:foregroundMark x1="49748" y1="91443" x2="49748" y2="914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11" y="2631634"/>
            <a:ext cx="954918" cy="716790"/>
          </a:xfrm>
          <a:prstGeom prst="rect">
            <a:avLst/>
          </a:prstGeom>
        </p:spPr>
      </p:pic>
      <p:sp>
        <p:nvSpPr>
          <p:cNvPr id="42" name="TextBox 14"/>
          <p:cNvSpPr txBox="1"/>
          <p:nvPr/>
        </p:nvSpPr>
        <p:spPr>
          <a:xfrm>
            <a:off x="9290717" y="5182165"/>
            <a:ext cx="2499123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smtClean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erlin Sans FB Demi" panose="020E0802020502020306" pitchFamily="34" charset="0"/>
              </a:rPr>
              <a:t>ACCESSIBLE &amp; RELIABLE DATA</a:t>
            </a: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057" l="4202" r="100000">
                        <a14:foregroundMark x1="30252" y1="26415" x2="30252" y2="26415"/>
                        <a14:foregroundMark x1="41176" y1="50472" x2="41176" y2="50472"/>
                        <a14:foregroundMark x1="33613" y1="43396" x2="33613" y2="43396"/>
                        <a14:foregroundMark x1="70168" y1="30660" x2="70168" y2="30660"/>
                        <a14:foregroundMark x1="69328" y1="13208" x2="69328" y2="132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83" y="2619991"/>
            <a:ext cx="792630" cy="70604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0" b="100000" l="0" r="100000">
                        <a14:foregroundMark x1="67702" y1="4969" x2="67702" y2="4969"/>
                        <a14:foregroundMark x1="97516" y1="39752" x2="97516" y2="39752"/>
                        <a14:foregroundMark x1="23602" y1="42236" x2="23602" y2="42236"/>
                        <a14:foregroundMark x1="33540" y1="49068" x2="33540" y2="4906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494" y="1451840"/>
            <a:ext cx="616194" cy="616194"/>
          </a:xfrm>
          <a:prstGeom prst="rect">
            <a:avLst/>
          </a:prstGeom>
        </p:spPr>
      </p:pic>
      <p:cxnSp>
        <p:nvCxnSpPr>
          <p:cNvPr id="3" name="Straight Connector 2"/>
          <p:cNvCxnSpPr/>
          <p:nvPr/>
        </p:nvCxnSpPr>
        <p:spPr>
          <a:xfrm>
            <a:off x="3347518" y="2375199"/>
            <a:ext cx="2911020" cy="0"/>
          </a:xfrm>
          <a:prstGeom prst="line">
            <a:avLst/>
          </a:prstGeom>
          <a:ln w="38100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18"/>
          <a:srcRect l="745" t="12193" r="1071" b="47720"/>
          <a:stretch/>
        </p:blipFill>
        <p:spPr>
          <a:xfrm>
            <a:off x="3267585" y="5039339"/>
            <a:ext cx="3007809" cy="168171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8864550" y="1849825"/>
            <a:ext cx="247706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sz="4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347312" y="4972611"/>
            <a:ext cx="2799570" cy="1822483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3521378" y="5318239"/>
            <a:ext cx="46713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61352" y="5288990"/>
            <a:ext cx="46713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6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en-US" sz="2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SAVED: 12-Point Star 35"/>
          <p:cNvSpPr/>
          <p:nvPr/>
        </p:nvSpPr>
        <p:spPr>
          <a:xfrm>
            <a:off x="9440374" y="1185483"/>
            <a:ext cx="2539543" cy="2276975"/>
          </a:xfrm>
          <a:prstGeom prst="star12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>
                <a:lumMod val="65000"/>
                <a:lumOff val="35000"/>
              </a:schemeClr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Right"/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FF00"/>
                </a:solidFill>
              </a:rPr>
              <a:t>SAVE</a:t>
            </a:r>
            <a:br>
              <a:rPr lang="en-US" sz="3200" b="1" dirty="0" smtClean="0">
                <a:solidFill>
                  <a:srgbClr val="FFFF00"/>
                </a:solidFill>
              </a:rPr>
            </a:br>
            <a:r>
              <a:rPr lang="en-US" sz="4400" b="1" dirty="0" smtClean="0">
                <a:solidFill>
                  <a:srgbClr val="FFFF00"/>
                </a:solidFill>
              </a:rPr>
              <a:t>40</a:t>
            </a:r>
          </a:p>
          <a:p>
            <a:pPr algn="ctr"/>
            <a:r>
              <a:rPr lang="en-US" sz="3200" b="1" dirty="0" err="1" smtClean="0">
                <a:solidFill>
                  <a:srgbClr val="FFFF00"/>
                </a:solidFill>
              </a:rPr>
              <a:t>Mins</a:t>
            </a:r>
            <a:r>
              <a:rPr lang="en-US" sz="3200" b="1" dirty="0">
                <a:solidFill>
                  <a:srgbClr val="FFFF00"/>
                </a:solidFill>
              </a:rPr>
              <a:t>.</a:t>
            </a:r>
            <a:r>
              <a:rPr lang="en-US" sz="3200" b="1" dirty="0" smtClean="0">
                <a:solidFill>
                  <a:srgbClr val="FFFF00"/>
                </a:solidFill>
              </a:rPr>
              <a:t> </a:t>
            </a:r>
            <a:endParaRPr lang="en-US" sz="3200" b="1" dirty="0">
              <a:solidFill>
                <a:srgbClr val="FFFF00"/>
              </a:solidFill>
            </a:endParaRPr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436" l="8372" r="88372">
                        <a14:foregroundMark x1="46977" y1="10256" x2="46977" y2="10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468" y="1487909"/>
            <a:ext cx="580993" cy="632337"/>
          </a:xfrm>
          <a:prstGeom prst="rect">
            <a:avLst/>
          </a:prstGeom>
          <a:scene3d>
            <a:camera prst="orthographicFront">
              <a:rot lat="0" lon="12000000" rev="0"/>
            </a:camera>
            <a:lightRig rig="threePt" dir="t"/>
          </a:scene3d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436" l="8372" r="88372">
                        <a14:foregroundMark x1="46977" y1="10256" x2="46977" y2="10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8694" y="1614278"/>
            <a:ext cx="580993" cy="632337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7436" l="8372" r="88372">
                        <a14:foregroundMark x1="46977" y1="10256" x2="46977" y2="102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504" y="2526770"/>
            <a:ext cx="580993" cy="632337"/>
          </a:xfrm>
          <a:prstGeom prst="rect">
            <a:avLst/>
          </a:prstGeom>
          <a:scene3d>
            <a:camera prst="orthographicFront">
              <a:rot lat="0" lon="12000000" rev="0"/>
            </a:camera>
            <a:lightRig rig="threePt" dir="t"/>
          </a:scene3d>
        </p:spPr>
      </p:pic>
      <p:sp>
        <p:nvSpPr>
          <p:cNvPr id="22" name="Rounded Rectangle 21"/>
          <p:cNvSpPr/>
          <p:nvPr/>
        </p:nvSpPr>
        <p:spPr>
          <a:xfrm>
            <a:off x="3413646" y="1605951"/>
            <a:ext cx="2846727" cy="166621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latin typeface="Arial Black" panose="020B0A04020102020204" pitchFamily="34" charset="0"/>
              </a:rPr>
              <a:t>1 hr. &amp; </a:t>
            </a:r>
          </a:p>
          <a:p>
            <a:pPr algn="ctr"/>
            <a:r>
              <a:rPr lang="en-US" sz="2800" b="1" dirty="0" smtClean="0">
                <a:latin typeface="Arial Black" panose="020B0A04020102020204" pitchFamily="34" charset="0"/>
              </a:rPr>
              <a:t>10 </a:t>
            </a:r>
            <a:r>
              <a:rPr lang="en-US" sz="2800" b="1" dirty="0" err="1" smtClean="0">
                <a:latin typeface="Arial Black" panose="020B0A04020102020204" pitchFamily="34" charset="0"/>
              </a:rPr>
              <a:t>mins</a:t>
            </a:r>
            <a:r>
              <a:rPr lang="en-US" sz="2800" b="1" dirty="0" smtClean="0">
                <a:latin typeface="Arial Black" panose="020B0A04020102020204" pitchFamily="34" charset="0"/>
              </a:rPr>
              <a:t>.</a:t>
            </a:r>
          </a:p>
          <a:p>
            <a:pPr algn="ctr"/>
            <a:r>
              <a:rPr lang="en-US" sz="2500" b="1" dirty="0" smtClean="0">
                <a:latin typeface="Arial Black" panose="020B0A04020102020204" pitchFamily="34" charset="0"/>
              </a:rPr>
              <a:t>(per request)</a:t>
            </a:r>
            <a:endParaRPr lang="en-US" sz="2500" b="1" dirty="0">
              <a:latin typeface="Arial Black" panose="020B0A040201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484415" y="1505088"/>
            <a:ext cx="2443011" cy="1718952"/>
            <a:chOff x="6254700" y="1446519"/>
            <a:chExt cx="2911020" cy="1891536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99057" l="4202" r="100000">
                          <a14:foregroundMark x1="30252" y1="26415" x2="30252" y2="26415"/>
                          <a14:foregroundMark x1="41176" y1="50472" x2="41176" y2="50472"/>
                          <a14:foregroundMark x1="33613" y1="43396" x2="33613" y2="43396"/>
                          <a14:foregroundMark x1="70168" y1="30660" x2="70168" y2="30660"/>
                          <a14:foregroundMark x1="69328" y1="13208" x2="69328" y2="13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4700" y="1446519"/>
              <a:ext cx="792630" cy="706040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4967" y="1954242"/>
              <a:ext cx="1820706" cy="1301988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99057" l="4202" r="100000">
                          <a14:foregroundMark x1="30252" y1="26415" x2="30252" y2="26415"/>
                          <a14:foregroundMark x1="41176" y1="50472" x2="41176" y2="50472"/>
                          <a14:foregroundMark x1="33613" y1="43396" x2="33613" y2="43396"/>
                          <a14:foregroundMark x1="70168" y1="30660" x2="70168" y2="30660"/>
                          <a14:foregroundMark x1="69328" y1="13208" x2="69328" y2="132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4065" y="2632015"/>
              <a:ext cx="792630" cy="70604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0" b="100000" l="0" r="100000">
                          <a14:foregroundMark x1="67702" y1="4969" x2="67702" y2="4969"/>
                          <a14:foregroundMark x1="97516" y1="39752" x2="97516" y2="39752"/>
                          <a14:foregroundMark x1="23602" y1="42236" x2="23602" y2="42236"/>
                          <a14:foregroundMark x1="33540" y1="49068" x2="33540" y2="4906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9676" y="1463864"/>
              <a:ext cx="616194" cy="616194"/>
            </a:xfrm>
            <a:prstGeom prst="rect">
              <a:avLst/>
            </a:prstGeom>
          </p:spPr>
        </p:pic>
        <p:cxnSp>
          <p:nvCxnSpPr>
            <p:cNvPr id="50" name="Straight Connector 49"/>
            <p:cNvCxnSpPr/>
            <p:nvPr/>
          </p:nvCxnSpPr>
          <p:spPr>
            <a:xfrm>
              <a:off x="6254700" y="2387223"/>
              <a:ext cx="2911020" cy="0"/>
            </a:xfrm>
            <a:prstGeom prst="line">
              <a:avLst/>
            </a:prstGeom>
            <a:ln w="38100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chk_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921">
            <a:off x="7885445" y="2746387"/>
            <a:ext cx="447231" cy="453248"/>
          </a:xfrm>
          <a:prstGeom prst="rect">
            <a:avLst/>
          </a:prstGeom>
        </p:spPr>
      </p:pic>
      <p:pic>
        <p:nvPicPr>
          <p:cNvPr id="61" name="chk_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921">
            <a:off x="8303857" y="1612213"/>
            <a:ext cx="447231" cy="453248"/>
          </a:xfrm>
          <a:prstGeom prst="rect">
            <a:avLst/>
          </a:prstGeom>
        </p:spPr>
      </p:pic>
      <p:pic>
        <p:nvPicPr>
          <p:cNvPr id="62" name="chk_1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28921">
            <a:off x="6550256" y="1671937"/>
            <a:ext cx="447231" cy="453248"/>
          </a:xfrm>
          <a:prstGeom prst="rect">
            <a:avLst/>
          </a:prstGeom>
        </p:spPr>
      </p:pic>
      <p:grpSp>
        <p:nvGrpSpPr>
          <p:cNvPr id="63" name="Apprvd_1"/>
          <p:cNvGrpSpPr/>
          <p:nvPr/>
        </p:nvGrpSpPr>
        <p:grpSpPr>
          <a:xfrm>
            <a:off x="7057092" y="1653778"/>
            <a:ext cx="1303546" cy="1221828"/>
            <a:chOff x="5334000" y="1014979"/>
            <a:chExt cx="1876425" cy="1823471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1" r="11021" b="6614"/>
            <a:stretch/>
          </p:blipFill>
          <p:spPr>
            <a:xfrm>
              <a:off x="5334000" y="1014979"/>
              <a:ext cx="1876425" cy="182347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65" name="Moon 64"/>
            <p:cNvSpPr/>
            <p:nvPr/>
          </p:nvSpPr>
          <p:spPr>
            <a:xfrm rot="5400000">
              <a:off x="6067741" y="895111"/>
              <a:ext cx="419097" cy="1121113"/>
            </a:xfrm>
            <a:prstGeom prst="moon">
              <a:avLst>
                <a:gd name="adj" fmla="val 3534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effectLst>
                  <a:glow rad="1905000">
                    <a:schemeClr val="tx1">
                      <a:alpha val="40000"/>
                    </a:schemeClr>
                  </a:glow>
                </a:effectLst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644439" y="1403197"/>
              <a:ext cx="1222768" cy="1213600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6714796"/>
                </a:avLst>
              </a:prstTxWarp>
              <a:spAutoFit/>
            </a:bodyPr>
            <a:lstStyle/>
            <a:p>
              <a:pPr algn="ctr"/>
              <a:r>
                <a:rPr lang="en-US" sz="1400" b="1" dirty="0" smtClean="0">
                  <a:ln/>
                  <a:solidFill>
                    <a:schemeClr val="bg1"/>
                  </a:solidFill>
                  <a:latin typeface="Arial Black" panose="020B0A04020102020204" pitchFamily="34" charset="0"/>
                </a:rPr>
                <a:t>SYSTEM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Rounded Rectangle 22"/>
          <p:cNvSpPr/>
          <p:nvPr/>
        </p:nvSpPr>
        <p:spPr>
          <a:xfrm>
            <a:off x="6383513" y="1632623"/>
            <a:ext cx="2671313" cy="13968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30 </a:t>
            </a:r>
            <a:r>
              <a:rPr lang="en-US" sz="2500" b="1" dirty="0" err="1" smtClean="0">
                <a:solidFill>
                  <a:schemeClr val="bg1"/>
                </a:solidFill>
                <a:latin typeface="Arial Black" panose="020B0A04020102020204" pitchFamily="34" charset="0"/>
              </a:rPr>
              <a:t>mins</a:t>
            </a:r>
            <a:r>
              <a:rPr lang="en-US" sz="25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.</a:t>
            </a:r>
          </a:p>
          <a:p>
            <a:pPr algn="ctr"/>
            <a:r>
              <a:rPr lang="en-US" sz="25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(per request)</a:t>
            </a:r>
            <a:endParaRPr lang="en-US" sz="25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706291" y="3336350"/>
            <a:ext cx="1877950" cy="1410283"/>
            <a:chOff x="6706291" y="3273290"/>
            <a:chExt cx="1877950" cy="1410283"/>
          </a:xfrm>
        </p:grpSpPr>
        <p:grpSp>
          <p:nvGrpSpPr>
            <p:cNvPr id="38" name="Group 37"/>
            <p:cNvGrpSpPr/>
            <p:nvPr/>
          </p:nvGrpSpPr>
          <p:grpSpPr>
            <a:xfrm>
              <a:off x="6706291" y="3427135"/>
              <a:ext cx="1670564" cy="1128897"/>
              <a:chOff x="9684657" y="2441794"/>
              <a:chExt cx="2030148" cy="17526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84657" y="2441794"/>
                <a:ext cx="2030148" cy="1752600"/>
              </a:xfrm>
              <a:prstGeom prst="rect">
                <a:avLst/>
              </a:prstGeom>
            </p:spPr>
          </p:pic>
          <p:pic>
            <p:nvPicPr>
              <p:cNvPr id="40" name="Picture 39"/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75333" y="3008946"/>
                <a:ext cx="589064" cy="624327"/>
              </a:xfrm>
              <a:prstGeom prst="rect">
                <a:avLst/>
              </a:prstGeom>
            </p:spPr>
          </p:pic>
          <p:sp>
            <p:nvSpPr>
              <p:cNvPr id="41" name="Rectangle 40"/>
              <p:cNvSpPr/>
              <p:nvPr/>
            </p:nvSpPr>
            <p:spPr>
              <a:xfrm>
                <a:off x="9731715" y="2895642"/>
                <a:ext cx="1122801" cy="84274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“NMS</a:t>
                </a:r>
                <a:r>
                  <a:rPr lang="en-US" sz="1600" dirty="0" smtClean="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”</a:t>
                </a:r>
              </a:p>
              <a:p>
                <a:pPr algn="ctr"/>
                <a:r>
                  <a:rPr lang="en-US" sz="1200" dirty="0" smtClean="0">
                    <a:solidFill>
                      <a:schemeClr val="tx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Database</a:t>
                </a:r>
                <a:endParaRPr lang="en-US" sz="1600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6" cstate="print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0" b="100000" l="0" r="100000">
                          <a14:foregroundMark x1="28516" y1="17168" x2="29297" y2="16945"/>
                          <a14:foregroundMark x1="27734" y1="13155" x2="20215" y2="30881"/>
                          <a14:foregroundMark x1="31543" y1="20847" x2="26855" y2="43701"/>
                          <a14:foregroundMark x1="56641" y1="22185" x2="57520" y2="59309"/>
                          <a14:backgroundMark x1="99023" y1="38350" x2="99023" y2="383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145418">
              <a:off x="7435048" y="3534381"/>
              <a:ext cx="1410283" cy="888102"/>
            </a:xfrm>
            <a:prstGeom prst="rect">
              <a:avLst/>
            </a:prstGeom>
            <a:scene3d>
              <a:camera prst="orthographicFront">
                <a:rot lat="0" lon="2400000" rev="0"/>
              </a:camera>
              <a:lightRig rig="threePt" dir="t"/>
            </a:scene3d>
          </p:spPr>
        </p:pic>
      </p:grpSp>
      <p:sp>
        <p:nvSpPr>
          <p:cNvPr id="19" name="Rounded Rectangle 18"/>
          <p:cNvSpPr/>
          <p:nvPr/>
        </p:nvSpPr>
        <p:spPr>
          <a:xfrm>
            <a:off x="6434322" y="3546829"/>
            <a:ext cx="2543195" cy="11449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160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papers</a:t>
            </a:r>
            <a:endParaRPr lang="en-US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75451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81481E-6 L -0.17565 0.00741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0.14166 -0.15949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83" y="-7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166 -0.15949 L 0.03711 -0.17291 " pathEditMode="relative" rAng="0" ptsTypes="AA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86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500"/>
                            </p:stCondLst>
                            <p:childTnLst>
                              <p:par>
                                <p:cTn id="59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0.10456 0.01343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97" y="-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48148E-6 L -0.14336 0.1544 " pathEditMode="relative" rAng="0" ptsTypes="AA">
                                      <p:cBhvr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500"/>
                            </p:stCondLst>
                            <p:childTnLst>
                              <p:par>
                                <p:cTn id="77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0.025 L 0.17565 0.017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6" y="-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5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50"/>
                            </p:stCondLst>
                            <p:childTnLst>
                              <p:par>
                                <p:cTn id="107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3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4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6" presetClass="emph" presetSubtype="0" repeatCount="indefinite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161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500"/>
                            </p:stCondLst>
                            <p:childTnLst>
                              <p:par>
                                <p:cTn id="18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500"/>
                            </p:stCondLst>
                            <p:childTnLst>
                              <p:par>
                                <p:cTn id="1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500"/>
                            </p:stCondLst>
                            <p:childTnLst>
                              <p:par>
                                <p:cTn id="1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8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500"/>
                            </p:stCondLst>
                            <p:childTnLst>
                              <p:par>
                                <p:cTn id="22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1" dur="3000" tmFilter="0, 0; .2, .5; .8, .5; 1, 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2" dur="1500" autoRev="1" fill="hold"/>
                                        <p:tgtEl>
                                          <p:spTgt spid="5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24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4000"/>
                            </p:stCondLst>
                            <p:childTnLst>
                              <p:par>
                                <p:cTn id="230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7" grpId="0" animBg="1"/>
      <p:bldP spid="28" grpId="0" animBg="1"/>
      <p:bldP spid="42" grpId="0" animBg="1"/>
      <p:bldP spid="42" grpId="1" animBg="1"/>
      <p:bldP spid="54" grpId="0"/>
      <p:bldP spid="54" grpId="1"/>
      <p:bldP spid="55" grpId="0"/>
      <p:bldP spid="55" grpId="1"/>
      <p:bldP spid="57" grpId="0" animBg="1"/>
      <p:bldP spid="22" grpId="0" animBg="1"/>
      <p:bldP spid="2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385997" y="4253023"/>
            <a:ext cx="3806003" cy="3652066"/>
            <a:chOff x="0" y="772885"/>
            <a:chExt cx="7667897" cy="7352214"/>
          </a:xfrm>
        </p:grpSpPr>
        <p:grpSp>
          <p:nvGrpSpPr>
            <p:cNvPr id="15" name="Group 14"/>
            <p:cNvGrpSpPr/>
            <p:nvPr/>
          </p:nvGrpSpPr>
          <p:grpSpPr>
            <a:xfrm>
              <a:off x="0" y="772885"/>
              <a:ext cx="7667897" cy="7352214"/>
              <a:chOff x="0" y="772885"/>
              <a:chExt cx="7667897" cy="7352214"/>
            </a:xfrm>
          </p:grpSpPr>
          <p:grpSp>
            <p:nvGrpSpPr>
              <p:cNvPr id="11" name="Group 10"/>
              <p:cNvGrpSpPr/>
              <p:nvPr/>
            </p:nvGrpSpPr>
            <p:grpSpPr>
              <a:xfrm>
                <a:off x="0" y="772885"/>
                <a:ext cx="7667897" cy="7352214"/>
                <a:chOff x="0" y="772885"/>
                <a:chExt cx="7667897" cy="7352214"/>
              </a:xfrm>
            </p:grpSpPr>
            <p:pic>
              <p:nvPicPr>
                <p:cNvPr id="4" name="Picture 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7305" b="89673" l="3275" r="98489">
                              <a14:foregroundMark x1="14106" y1="17884" x2="14106" y2="17884"/>
                              <a14:foregroundMark x1="86902" y1="13350" x2="86902" y2="13350"/>
                              <a14:foregroundMark x1="81360" y1="13350" x2="81360" y2="13350"/>
                              <a14:foregroundMark x1="77582" y1="17884" x2="77582" y2="17884"/>
                              <a14:foregroundMark x1="83879" y1="20655" x2="83879" y2="20655"/>
                              <a14:foregroundMark x1="88665" y1="19395" x2="88665" y2="19395"/>
                              <a14:foregroundMark x1="91436" y1="31990" x2="91436" y2="31990"/>
                              <a14:foregroundMark x1="86398" y1="54156" x2="86398" y2="54156"/>
                              <a14:foregroundMark x1="84887" y1="58438" x2="84887" y2="58438"/>
                              <a14:foregroundMark x1="86902" y1="60957" x2="86902" y2="60957"/>
                              <a14:foregroundMark x1="69018" y1="38287" x2="69018" y2="38287"/>
                              <a14:foregroundMark x1="34005" y1="54408" x2="34005" y2="54408"/>
                              <a14:foregroundMark x1="36020" y1="55164" x2="36020" y2="55164"/>
                              <a14:foregroundMark x1="70781" y1="38035" x2="70781" y2="38035"/>
                              <a14:foregroundMark x1="60957" y1="12846" x2="60957" y2="12846"/>
                              <a14:foregroundMark x1="41562" y1="52897" x2="41562" y2="52897"/>
                              <a14:foregroundMark x1="85642" y1="57179" x2="85642" y2="57179"/>
                              <a14:foregroundMark x1="52393" y1="44584" x2="52393" y2="44584"/>
                              <a14:foregroundMark x1="16625" y1="60957" x2="16625" y2="60957"/>
                              <a14:foregroundMark x1="12091" y1="39295" x2="12091" y2="39295"/>
                              <a14:foregroundMark x1="89421" y1="15113" x2="89421" y2="15113"/>
                              <a14:foregroundMark x1="16373" y1="35516" x2="16373" y2="35516"/>
                              <a14:foregroundMark x1="10076" y1="33501" x2="10076" y2="33501"/>
                              <a14:foregroundMark x1="90428" y1="17380" x2="90428" y2="17380"/>
                              <a14:foregroundMark x1="28715" y1="43325" x2="28715" y2="43325"/>
                              <a14:foregroundMark x1="27456" y1="37783" x2="27456" y2="37783"/>
                              <a14:foregroundMark x1="71033" y1="24685" x2="71033" y2="24685"/>
                              <a14:foregroundMark x1="72040" y1="46851" x2="72040" y2="46851"/>
                              <a14:foregroundMark x1="55416" y1="33501" x2="65743" y2="42569"/>
                              <a14:foregroundMark x1="58690" y1="31234" x2="63224" y2="18640"/>
                              <a14:foregroundMark x1="64484" y1="21159" x2="67254" y2="25693"/>
                              <a14:foregroundMark x1="18136" y1="14358" x2="18136" y2="14358"/>
                              <a14:foregroundMark x1="21411" y1="14861" x2="21411" y2="14861"/>
                              <a14:foregroundMark x1="10076" y1="36272" x2="10076" y2="36272"/>
                              <a14:foregroundMark x1="24685" y1="23929" x2="26448" y2="45592"/>
                              <a14:foregroundMark x1="26448" y1="46096" x2="45088" y2="57179"/>
                              <a14:foregroundMark x1="32997" y1="58942" x2="46851" y2="60957"/>
                              <a14:foregroundMark x1="41310" y1="40302" x2="45340" y2="40302"/>
                              <a14:foregroundMark x1="45592" y1="44081" x2="48615" y2="46851"/>
                              <a14:foregroundMark x1="54912" y1="45592" x2="62972" y2="48615"/>
                              <a14:foregroundMark x1="61965" y1="62469" x2="67506" y2="59950"/>
                              <a14:foregroundMark x1="68262" y1="58438" x2="73048" y2="46599"/>
                              <a14:foregroundMark x1="67003" y1="50126" x2="68010" y2="44584"/>
                              <a14:foregroundMark x1="66751" y1="35013" x2="70277" y2="28715"/>
                              <a14:foregroundMark x1="74055" y1="45088" x2="74055" y2="32997"/>
                              <a14:foregroundMark x1="78589" y1="12846" x2="78589" y2="12846"/>
                              <a14:foregroundMark x1="54156" y1="39043" x2="54156" y2="39043"/>
                              <a14:foregroundMark x1="32242" y1="44081" x2="41562" y2="48363"/>
                              <a14:foregroundMark x1="53652" y1="35013" x2="58438" y2="41814"/>
                              <a14:foregroundMark x1="69270" y1="20403" x2="72544" y2="26448"/>
                              <a14:foregroundMark x1="45088" y1="63980" x2="49118" y2="62720"/>
                              <a14:foregroundMark x1="46096" y1="14610" x2="44081" y2="17632"/>
                              <a14:foregroundMark x1="57935" y1="16121" x2="59698" y2="18640"/>
                              <a14:foregroundMark x1="68010" y1="14106" x2="68010" y2="14106"/>
                              <a14:foregroundMark x1="70529" y1="16877" x2="70529" y2="16877"/>
                              <a14:foregroundMark x1="72040" y1="18388" x2="74811" y2="21662"/>
                              <a14:foregroundMark x1="78086" y1="29219" x2="78589" y2="33249"/>
                              <a14:foregroundMark x1="29219" y1="57935" x2="29219" y2="57935"/>
                              <a14:foregroundMark x1="30227" y1="17632" x2="30227" y2="17632"/>
                              <a14:foregroundMark x1="31234" y1="18136" x2="31234" y2="18136"/>
                              <a14:foregroundMark x1="28967" y1="17380" x2="28967" y2="17380"/>
                              <a14:foregroundMark x1="28463" y1="15869" x2="28463" y2="15869"/>
                              <a14:foregroundMark x1="32242" y1="15365" x2="32242" y2="15365"/>
                              <a14:foregroundMark x1="30982" y1="13602" x2="30982" y2="13602"/>
                              <a14:foregroundMark x1="76071" y1="50630" x2="76071" y2="50630"/>
                              <a14:foregroundMark x1="77330" y1="57179" x2="77330" y2="57179"/>
                              <a14:foregroundMark x1="89421" y1="56423" x2="89421" y2="56423"/>
                              <a14:foregroundMark x1="83879" y1="64232" x2="83879" y2="64232"/>
                              <a14:foregroundMark x1="78086" y1="60957" x2="80101" y2="62469"/>
                              <a14:foregroundMark x1="67758" y1="60453" x2="67758" y2="60453"/>
                              <a14:foregroundMark x1="79345" y1="59446" x2="79345" y2="59446"/>
                              <a14:foregroundMark x1="85642" y1="60453" x2="85642" y2="60453"/>
                              <a14:foregroundMark x1="79597" y1="20403" x2="82872" y2="21914"/>
                              <a14:foregroundMark x1="85642" y1="20655" x2="87406" y2="21159"/>
                              <a14:foregroundMark x1="87154" y1="11335" x2="90680" y2="14861"/>
                              <a14:foregroundMark x1="22670" y1="32494" x2="25945" y2="50126"/>
                              <a14:foregroundMark x1="6549" y1="38035" x2="10076" y2="40806"/>
                              <a14:foregroundMark x1="8060" y1="30982" x2="8060" y2="30982"/>
                              <a14:foregroundMark x1="20403" y1="16121" x2="20403" y2="16121"/>
                              <a14:foregroundMark x1="19144" y1="21411" x2="19144" y2="21411"/>
                              <a14:foregroundMark x1="14610" y1="13854" x2="14610" y2="13854"/>
                              <a14:foregroundMark x1="10831" y1="17128" x2="13854" y2="20655"/>
                              <a14:foregroundMark x1="81864" y1="10327" x2="85894" y2="9320"/>
                              <a14:foregroundMark x1="82620" y1="16625" x2="86650" y2="16373"/>
                              <a14:foregroundMark x1="77078" y1="14106" x2="78841" y2="18640"/>
                              <a14:foregroundMark x1="8564" y1="42569" x2="13854" y2="43325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772885"/>
                  <a:ext cx="7667897" cy="7352214"/>
                </a:xfrm>
                <a:prstGeom prst="rect">
                  <a:avLst/>
                </a:prstGeom>
              </p:spPr>
            </p:pic>
            <p:grpSp>
              <p:nvGrpSpPr>
                <p:cNvPr id="10" name="Group 9"/>
                <p:cNvGrpSpPr/>
                <p:nvPr/>
              </p:nvGrpSpPr>
              <p:grpSpPr>
                <a:xfrm>
                  <a:off x="5773783" y="1319349"/>
                  <a:ext cx="1254034" cy="1201781"/>
                  <a:chOff x="5773783" y="1319349"/>
                  <a:chExt cx="1254034" cy="1201781"/>
                </a:xfrm>
              </p:grpSpPr>
              <p:sp>
                <p:nvSpPr>
                  <p:cNvPr id="9" name="Oval 8"/>
                  <p:cNvSpPr/>
                  <p:nvPr/>
                </p:nvSpPr>
                <p:spPr>
                  <a:xfrm>
                    <a:off x="5773783" y="1319349"/>
                    <a:ext cx="1254034" cy="1201781"/>
                  </a:xfrm>
                  <a:prstGeom prst="ellipse">
                    <a:avLst/>
                  </a:prstGeom>
                  <a:gradFill flip="none" rotWithShape="1">
                    <a:gsLst>
                      <a:gs pos="0">
                        <a:srgbClr val="00B0F0">
                          <a:tint val="66000"/>
                          <a:satMod val="160000"/>
                        </a:srgbClr>
                      </a:gs>
                      <a:gs pos="50000">
                        <a:srgbClr val="00B0F0">
                          <a:tint val="44500"/>
                          <a:satMod val="160000"/>
                        </a:srgbClr>
                      </a:gs>
                      <a:gs pos="100000">
                        <a:srgbClr val="00B0F0">
                          <a:tint val="23500"/>
                          <a:satMod val="160000"/>
                        </a:srgbClr>
                      </a:gs>
                    </a:gsLst>
                    <a:lin ang="27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8" name="Picture 7"/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884817" y="1583465"/>
                    <a:ext cx="1031966" cy="724669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4" name="Group 13"/>
              <p:cNvGrpSpPr/>
              <p:nvPr/>
            </p:nvGrpSpPr>
            <p:grpSpPr>
              <a:xfrm>
                <a:off x="548420" y="1319349"/>
                <a:ext cx="1383136" cy="1171371"/>
                <a:chOff x="548420" y="1319349"/>
                <a:chExt cx="1383136" cy="1171371"/>
              </a:xfrm>
            </p:grpSpPr>
            <p:sp>
              <p:nvSpPr>
                <p:cNvPr id="12" name="Oval 11"/>
                <p:cNvSpPr/>
                <p:nvPr/>
              </p:nvSpPr>
              <p:spPr>
                <a:xfrm>
                  <a:off x="640079" y="1319349"/>
                  <a:ext cx="1267091" cy="1171371"/>
                </a:xfrm>
                <a:prstGeom prst="ellipse">
                  <a:avLst/>
                </a:prstGeom>
                <a:solidFill>
                  <a:schemeClr val="accent6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9934" b="89404" l="5090" r="98802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717399">
                  <a:off x="548420" y="1477660"/>
                  <a:ext cx="1383136" cy="912452"/>
                </a:xfrm>
                <a:prstGeom prst="rect">
                  <a:avLst/>
                </a:prstGeom>
              </p:spPr>
            </p:pic>
          </p:grpSp>
        </p:grpSp>
        <p:sp>
          <p:nvSpPr>
            <p:cNvPr id="16" name="Oval 15"/>
            <p:cNvSpPr/>
            <p:nvPr/>
          </p:nvSpPr>
          <p:spPr>
            <a:xfrm>
              <a:off x="6244046" y="2918291"/>
              <a:ext cx="1306278" cy="1196507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2419" y="3187328"/>
              <a:ext cx="1149531" cy="767552"/>
            </a:xfrm>
            <a:prstGeom prst="rect">
              <a:avLst/>
            </a:prstGeom>
          </p:spPr>
        </p:pic>
        <p:sp>
          <p:nvSpPr>
            <p:cNvPr id="18" name="Oval 17"/>
            <p:cNvSpPr/>
            <p:nvPr/>
          </p:nvSpPr>
          <p:spPr>
            <a:xfrm>
              <a:off x="165462" y="2918290"/>
              <a:ext cx="1254034" cy="1196507"/>
            </a:xfrm>
            <a:prstGeom prst="ellipse">
              <a:avLst/>
            </a:prstGeom>
            <a:solidFill>
              <a:schemeClr val="bg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043" b="89894" l="2000" r="97667">
                          <a14:foregroundMark x1="91000" y1="50000" x2="91000" y2="50000"/>
                          <a14:foregroundMark x1="91667" y1="39894" x2="91667" y2="39894"/>
                          <a14:foregroundMark x1="93333" y1="32447" x2="93333" y2="32447"/>
                          <a14:foregroundMark x1="91667" y1="28723" x2="91667" y2="28723"/>
                          <a14:foregroundMark x1="76667" y1="56915" x2="76667" y2="56915"/>
                          <a14:foregroundMark x1="75667" y1="65957" x2="75667" y2="65957"/>
                          <a14:foregroundMark x1="78667" y1="55851" x2="78667" y2="55851"/>
                          <a14:foregroundMark x1="82333" y1="71277" x2="82333" y2="71277"/>
                          <a14:foregroundMark x1="81000" y1="69149" x2="81000" y2="69149"/>
                          <a14:foregroundMark x1="80000" y1="55851" x2="80000" y2="55851"/>
                          <a14:foregroundMark x1="84333" y1="44149" x2="84333" y2="44149"/>
                          <a14:foregroundMark x1="89333" y1="71809" x2="89333" y2="718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462" y="3161068"/>
              <a:ext cx="1497900" cy="93868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67254" y="4463008"/>
              <a:ext cx="1267092" cy="1198633"/>
            </a:xfrm>
            <a:prstGeom prst="ellipse">
              <a:avLst/>
            </a:prstGeom>
            <a:ln w="63500" cap="rnd">
              <a:noFill/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7000" l="9398" r="100000">
                          <a14:foregroundMark x1="20677" y1="86000" x2="20677" y2="86000"/>
                          <a14:foregroundMark x1="16541" y1="84250" x2="16541" y2="84250"/>
                          <a14:foregroundMark x1="10526" y1="76500" x2="12782" y2="87500"/>
                          <a14:foregroundMark x1="22180" y1="74250" x2="19925" y2="79250"/>
                          <a14:foregroundMark x1="15414" y1="76500" x2="15414" y2="76500"/>
                          <a14:foregroundMark x1="90977" y1="72500" x2="94737" y2="84500"/>
                          <a14:foregroundMark x1="27444" y1="81000" x2="27444" y2="81000"/>
                          <a14:foregroundMark x1="81203" y1="79250" x2="81203" y2="79250"/>
                          <a14:foregroundMark x1="87218" y1="71750" x2="87218" y2="71750"/>
                          <a14:foregroundMark x1="97744" y1="91500" x2="97744" y2="91500"/>
                          <a14:foregroundMark x1="95489" y1="93500" x2="95489" y2="93500"/>
                          <a14:foregroundMark x1="32707" y1="82250" x2="32707" y2="82250"/>
                          <a14:foregroundMark x1="28571" y1="85000" x2="28571" y2="85000"/>
                          <a14:foregroundMark x1="34211" y1="77750" x2="34211" y2="77750"/>
                          <a14:foregroundMark x1="27444" y1="77250" x2="27444" y2="7725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588" y="4501775"/>
              <a:ext cx="1060799" cy="1325093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45055" y="0"/>
            <a:ext cx="10825213" cy="5153044"/>
            <a:chOff x="45055" y="0"/>
            <a:chExt cx="10825213" cy="515304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3378" b="100000" l="0" r="100000">
                          <a14:foregroundMark x1="5900" y1="56757" x2="5900" y2="56757"/>
                          <a14:foregroundMark x1="19174" y1="54730" x2="19174" y2="54730"/>
                          <a14:foregroundMark x1="11209" y1="19595" x2="11209" y2="19595"/>
                          <a14:foregroundMark x1="7965" y1="12838" x2="12389" y2="12162"/>
                          <a14:foregroundMark x1="7375" y1="14189" x2="6785" y2="12162"/>
                          <a14:foregroundMark x1="17404" y1="14189" x2="21829" y2="15541"/>
                          <a14:foregroundMark x1="31268" y1="55405" x2="31858" y2="62162"/>
                          <a14:foregroundMark x1="29204" y1="22973" x2="29204" y2="22973"/>
                          <a14:foregroundMark x1="30973" y1="22973" x2="32743" y2="22297"/>
                          <a14:foregroundMark x1="43363" y1="49324" x2="44248" y2="66216"/>
                          <a14:foregroundMark x1="41888" y1="16216" x2="43658" y2="22297"/>
                          <a14:foregroundMark x1="51917" y1="17568" x2="52507" y2="25000"/>
                          <a14:foregroundMark x1="67552" y1="42568" x2="68732" y2="47973"/>
                          <a14:foregroundMark x1="95575" y1="54054" x2="95280" y2="60135"/>
                          <a14:foregroundMark x1="74041" y1="97297" x2="74041" y2="97297"/>
                          <a14:foregroundMark x1="14159" y1="67568" x2="14159" y2="67568"/>
                          <a14:foregroundMark x1="56637" y1="20946" x2="57522" y2="22297"/>
                          <a14:foregroundMark x1="57227" y1="9459" x2="55752" y2="14189"/>
                          <a14:foregroundMark x1="58407" y1="8108" x2="58997" y2="8108"/>
                          <a14:foregroundMark x1="14749" y1="63514" x2="14749" y2="63514"/>
                          <a14:backgroundMark x1="18289" y1="89865" x2="18289" y2="89865"/>
                          <a14:backgroundMark x1="53982" y1="13514" x2="53982" y2="13514"/>
                          <a14:backgroundMark x1="15634" y1="60135" x2="15634" y2="6013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803" y="0"/>
              <a:ext cx="8483402" cy="5153044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6" cstate="print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5578" b="97610" l="25926" r="718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8078">
              <a:off x="6497287" y="1748312"/>
              <a:ext cx="1336299" cy="1343515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8" cstate="print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4971" b="93567" l="1250" r="9475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72191">
              <a:off x="5244628" y="1528478"/>
              <a:ext cx="1518838" cy="1380156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ackgroundRemoval t="0" b="97790" l="20619" r="8969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9769" y="1672662"/>
              <a:ext cx="998125" cy="1222116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22" cstate="print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backgroundRemoval t="2285" b="80844" l="11047" r="90116"/>
                      </a14:imgEffect>
                      <a14:imgEffect>
                        <a14:brightnessContrast bright="38000" contrast="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56128">
              <a:off x="7815061" y="1571484"/>
              <a:ext cx="1168963" cy="1424472"/>
            </a:xfrm>
            <a:prstGeom prst="rect">
              <a:avLst/>
            </a:prstGeom>
            <a:effectLst>
              <a:glow>
                <a:schemeClr val="accent1"/>
              </a:glow>
              <a:softEdge rad="0"/>
            </a:effec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24" cstate="print">
              <a:extLst>
                <a:ext uri="{BEBA8EAE-BF5A-486C-A8C5-ECC9F3942E4B}">
                  <a14:imgProps xmlns:a14="http://schemas.microsoft.com/office/drawing/2010/main">
                    <a14:imgLayer r:embed="rId25">
                      <a14:imgEffect>
                        <a14:backgroundRemoval t="9091" b="83515" l="23537" r="7578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9467">
              <a:off x="2326508" y="1480081"/>
              <a:ext cx="1109480" cy="1465927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6">
              <a:extLst>
                <a:ext uri="{BEBA8EAE-BF5A-486C-A8C5-ECC9F3942E4B}">
                  <a14:imgProps xmlns:a14="http://schemas.microsoft.com/office/drawing/2010/main">
                    <a14:imgLayer r:embed="rId27">
                      <a14:imgEffect>
                        <a14:backgroundRemoval t="10000" b="90000" l="10000" r="90000"/>
                      </a14:imgEffect>
                      <a14:imgEffect>
                        <a14:brightnessContrast bright="15000" contrast="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4964" y="1298559"/>
              <a:ext cx="1237966" cy="1884437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0" b="95200" l="14523" r="7883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05754">
              <a:off x="4411261" y="1618537"/>
              <a:ext cx="929396" cy="1190861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0">
              <a:extLst>
                <a:ext uri="{BEBA8EAE-BF5A-486C-A8C5-ECC9F3942E4B}">
                  <a14:imgProps xmlns:a14="http://schemas.microsoft.com/office/drawing/2010/main">
                    <a14:imgLayer r:embed="rId31">
                      <a14:imgEffect>
                        <a14:backgroundRemoval t="3704" b="90000" l="13378" r="8428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5" y="1471883"/>
              <a:ext cx="1542840" cy="1698259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9470383" y="169732"/>
              <a:ext cx="47851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Jokerman" panose="04090605060D06020702" pitchFamily="82" charset="0"/>
                </a:rPr>
                <a:t>!</a:t>
              </a:r>
              <a:endParaRPr lang="en-US" sz="1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Jokerman" panose="04090605060D06020702" pitchFamily="82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625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11836" y="1754365"/>
              <a:ext cx="1958432" cy="3351958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4" cstate="print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0" b="85324" l="277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4967">
              <a:off x="9286072" y="1644469"/>
              <a:ext cx="1174096" cy="1492483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-59385" y="5945221"/>
            <a:ext cx="83751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Harrington" panose="04040505050A02020702" pitchFamily="82" charset="0"/>
              </a:rPr>
              <a:t>Presented by: Ms. Ma. Monica Saludo</a:t>
            </a:r>
            <a:endParaRPr lang="en-US" sz="3200" b="1" dirty="0">
              <a:latin typeface="Harrington" panose="04040505050A02020702" pitchFamily="82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373578" y="5390590"/>
            <a:ext cx="8427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latin typeface="Baskerville Old Face" panose="02020602080505020303" pitchFamily="18" charset="0"/>
              </a:rPr>
              <a:t>PC SECTION  --  SALES GROUP</a:t>
            </a:r>
            <a:endParaRPr lang="en-US" sz="3600" b="1" dirty="0">
              <a:latin typeface="Baskerville Old Face" panose="02020602080505020303" pitchFamily="18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8909998" y="156877"/>
            <a:ext cx="1958432" cy="4936591"/>
            <a:chOff x="9064236" y="322132"/>
            <a:chExt cx="1958432" cy="4936591"/>
          </a:xfrm>
        </p:grpSpPr>
        <p:sp>
          <p:nvSpPr>
            <p:cNvPr id="44" name="TextBox 43"/>
            <p:cNvSpPr txBox="1"/>
            <p:nvPr/>
          </p:nvSpPr>
          <p:spPr>
            <a:xfrm>
              <a:off x="9622783" y="322132"/>
              <a:ext cx="478513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Jokerman" panose="04090605060D06020702" pitchFamily="82" charset="0"/>
                </a:rPr>
                <a:t>!</a:t>
              </a:r>
              <a:endParaRPr lang="en-US" sz="11500" dirty="0">
                <a:solidFill>
                  <a:schemeClr val="accent2">
                    <a:lumMod val="60000"/>
                    <a:lumOff val="40000"/>
                  </a:schemeClr>
                </a:solidFill>
                <a:latin typeface="Jokerman" panose="04090605060D06020702" pitchFamily="82" charset="0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32">
              <a:extLst>
                <a:ext uri="{BEBA8EAE-BF5A-486C-A8C5-ECC9F3942E4B}">
                  <a14:imgProps xmlns:a14="http://schemas.microsoft.com/office/drawing/2010/main">
                    <a14:imgLayer r:embed="rId33">
                      <a14:imgEffect>
                        <a14:backgroundRemoval t="625" b="10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4236" y="1906765"/>
              <a:ext cx="1958432" cy="3351958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4" cstate="print">
              <a:extLst>
                <a:ext uri="{BEBA8EAE-BF5A-486C-A8C5-ECC9F3942E4B}">
                  <a14:imgProps xmlns:a14="http://schemas.microsoft.com/office/drawing/2010/main">
                    <a14:imgLayer r:embed="rId35">
                      <a14:imgEffect>
                        <a14:backgroundRemoval t="0" b="85324" l="2778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84967">
              <a:off x="9438472" y="1796869"/>
              <a:ext cx="1174096" cy="14924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6331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2581</TotalTime>
  <Words>971</Words>
  <Application>Microsoft Office PowerPoint</Application>
  <PresentationFormat>Widescreen</PresentationFormat>
  <Paragraphs>222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5" baseType="lpstr">
      <vt:lpstr>Andalus</vt:lpstr>
      <vt:lpstr>Arial</vt:lpstr>
      <vt:lpstr>Arial Black</vt:lpstr>
      <vt:lpstr>Arial Narrow</vt:lpstr>
      <vt:lpstr>Baskerville Old Face</vt:lpstr>
      <vt:lpstr>Berlin Sans FB Demi</vt:lpstr>
      <vt:lpstr>Bookman Old Style</vt:lpstr>
      <vt:lpstr>Britannic Bold</vt:lpstr>
      <vt:lpstr>Broadway</vt:lpstr>
      <vt:lpstr>Calibri</vt:lpstr>
      <vt:lpstr>Century Gothic</vt:lpstr>
      <vt:lpstr>Comic Sans MS</vt:lpstr>
      <vt:lpstr>Harrington</vt:lpstr>
      <vt:lpstr>Jokerman</vt:lpstr>
      <vt:lpstr>Kunstler Script</vt:lpstr>
      <vt:lpstr>Times New Roman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AZRA CARLA VIDUYA</dc:creator>
  <cp:lastModifiedBy>Magango, Mary Rose</cp:lastModifiedBy>
  <cp:revision>368</cp:revision>
  <cp:lastPrinted>2019-07-09T11:14:06Z</cp:lastPrinted>
  <dcterms:created xsi:type="dcterms:W3CDTF">2019-06-25T07:18:23Z</dcterms:created>
  <dcterms:modified xsi:type="dcterms:W3CDTF">2021-02-09T02:51:35Z</dcterms:modified>
</cp:coreProperties>
</file>